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469" r:id="rId5"/>
    <p:sldId id="256" r:id="rId6"/>
    <p:sldId id="402" r:id="rId7"/>
    <p:sldId id="449" r:id="rId8"/>
    <p:sldId id="419" r:id="rId9"/>
    <p:sldId id="447" r:id="rId10"/>
    <p:sldId id="448" r:id="rId11"/>
    <p:sldId id="452" r:id="rId12"/>
    <p:sldId id="453" r:id="rId13"/>
    <p:sldId id="454" r:id="rId14"/>
    <p:sldId id="457" r:id="rId15"/>
    <p:sldId id="456" r:id="rId16"/>
    <p:sldId id="455" r:id="rId17"/>
    <p:sldId id="458" r:id="rId18"/>
    <p:sldId id="459" r:id="rId19"/>
    <p:sldId id="460" r:id="rId20"/>
    <p:sldId id="468" r:id="rId21"/>
    <p:sldId id="470" r:id="rId22"/>
    <p:sldId id="476" r:id="rId23"/>
    <p:sldId id="477" r:id="rId24"/>
    <p:sldId id="479" r:id="rId25"/>
    <p:sldId id="480" r:id="rId26"/>
    <p:sldId id="463" r:id="rId27"/>
    <p:sldId id="472" r:id="rId28"/>
    <p:sldId id="466" r:id="rId29"/>
    <p:sldId id="482" r:id="rId30"/>
    <p:sldId id="467" r:id="rId31"/>
    <p:sldId id="474" r:id="rId32"/>
    <p:sldId id="473" r:id="rId33"/>
    <p:sldId id="481" r:id="rId34"/>
    <p:sldId id="451" r:id="rId35"/>
    <p:sldId id="478" r:id="rId36"/>
    <p:sldId id="462" r:id="rId37"/>
    <p:sldId id="461" r:id="rId38"/>
    <p:sldId id="334" r:id="rId39"/>
    <p:sldId id="475" r:id="rId40"/>
    <p:sldId id="465" r:id="rId41"/>
    <p:sldId id="464" r:id="rId42"/>
    <p:sldId id="471" r:id="rId43"/>
  </p:sldIdLst>
  <p:sldSz cx="12192000" cy="6858000"/>
  <p:notesSz cx="7019925" cy="9305925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FDB"/>
    <a:srgbClr val="0695B5"/>
    <a:srgbClr val="2CC0BE"/>
    <a:srgbClr val="002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E06136-BCE3-4BB8-8FF9-82DEA04353E7}" v="1938" dt="2024-08-16T14:16:07.924"/>
    <p1510:client id="{BAC74E3E-E8C3-3F65-C9FB-BCCE30D86DB5}" v="383" dt="2024-08-16T01:34:37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1968" cy="466912"/>
          </a:xfrm>
          <a:prstGeom prst="rect">
            <a:avLst/>
          </a:prstGeom>
        </p:spPr>
        <p:txBody>
          <a:bodyPr vert="horz" lIns="93279" tIns="46639" rIns="93279" bIns="4663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2" y="1"/>
            <a:ext cx="3041968" cy="466912"/>
          </a:xfrm>
          <a:prstGeom prst="rect">
            <a:avLst/>
          </a:prstGeom>
        </p:spPr>
        <p:txBody>
          <a:bodyPr vert="horz" lIns="93279" tIns="46639" rIns="93279" bIns="46639" rtlCol="0"/>
          <a:lstStyle>
            <a:lvl1pPr algn="r">
              <a:defRPr sz="1200"/>
            </a:lvl1pPr>
          </a:lstStyle>
          <a:p>
            <a:fld id="{430E65A2-50C4-4023-AF56-5411414CF05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43025" y="838200"/>
            <a:ext cx="4456113" cy="2506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9" tIns="46639" rIns="93279" bIns="4663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3633008"/>
            <a:ext cx="5615940" cy="4852626"/>
          </a:xfrm>
          <a:prstGeom prst="rect">
            <a:avLst/>
          </a:prstGeom>
        </p:spPr>
        <p:txBody>
          <a:bodyPr vert="horz" lIns="93279" tIns="46639" rIns="93279" bIns="4663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79" tIns="46639" rIns="93279" bIns="4663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2" y="8839014"/>
            <a:ext cx="3041968" cy="466911"/>
          </a:xfrm>
          <a:prstGeom prst="rect">
            <a:avLst/>
          </a:prstGeom>
        </p:spPr>
        <p:txBody>
          <a:bodyPr vert="horz" lIns="93279" tIns="46639" rIns="93279" bIns="46639" rtlCol="0" anchor="b"/>
          <a:lstStyle>
            <a:lvl1pPr algn="r">
              <a:defRPr sz="1200"/>
            </a:lvl1pPr>
          </a:lstStyle>
          <a:p>
            <a:fld id="{566B689C-34C9-4416-84DF-5626DAEA3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6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73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33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19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5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38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9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55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52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27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79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2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21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6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61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0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70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72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75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53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08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97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9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34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18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1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6800" y="598488"/>
            <a:ext cx="2344738" cy="13192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993" y="2148590"/>
            <a:ext cx="5615940" cy="6337044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51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92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2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5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5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3025" y="838200"/>
            <a:ext cx="4456113" cy="2506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B689C-34C9-4416-84DF-5626DAEA3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3716" y="184944"/>
            <a:ext cx="8151133" cy="64881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180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3705227" y="4"/>
            <a:ext cx="8486775" cy="43656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1"/>
          </p:nvPr>
        </p:nvSpPr>
        <p:spPr>
          <a:xfrm>
            <a:off x="2" y="2182813"/>
            <a:ext cx="3705225" cy="21828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747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562350"/>
          </a:xfrm>
          <a:custGeom>
            <a:avLst/>
            <a:gdLst>
              <a:gd name="connsiteX0" fmla="*/ 0 w 12192000"/>
              <a:gd name="connsiteY0" fmla="*/ 0 h 3562350"/>
              <a:gd name="connsiteX1" fmla="*/ 12192000 w 12192000"/>
              <a:gd name="connsiteY1" fmla="*/ 0 h 3562350"/>
              <a:gd name="connsiteX2" fmla="*/ 12192000 w 12192000"/>
              <a:gd name="connsiteY2" fmla="*/ 3562350 h 3562350"/>
              <a:gd name="connsiteX3" fmla="*/ 6100763 w 12192000"/>
              <a:gd name="connsiteY3" fmla="*/ 3167063 h 3562350"/>
              <a:gd name="connsiteX4" fmla="*/ 0 w 12192000"/>
              <a:gd name="connsiteY4" fmla="*/ 35623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3562350">
                <a:moveTo>
                  <a:pt x="0" y="0"/>
                </a:moveTo>
                <a:lnTo>
                  <a:pt x="12192000" y="0"/>
                </a:lnTo>
                <a:lnTo>
                  <a:pt x="12192000" y="3562350"/>
                </a:lnTo>
                <a:cubicBezTo>
                  <a:pt x="10159206" y="3417207"/>
                  <a:pt x="8133557" y="3167063"/>
                  <a:pt x="6100763" y="3167063"/>
                </a:cubicBezTo>
                <a:cubicBezTo>
                  <a:pt x="4038146" y="3168196"/>
                  <a:pt x="2033588" y="3430588"/>
                  <a:pt x="0" y="35623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42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33977" y="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333977" y="342900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762977" y="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762977" y="342900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607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91015" y="0"/>
            <a:ext cx="2633663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25061" y="4"/>
            <a:ext cx="2633663" cy="382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558531" y="4"/>
            <a:ext cx="2633663" cy="382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600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459385" y="581111"/>
            <a:ext cx="5695785" cy="5695785"/>
          </a:xfrm>
          <a:custGeom>
            <a:avLst/>
            <a:gdLst>
              <a:gd name="connsiteX0" fmla="*/ 2646087 w 5695785"/>
              <a:gd name="connsiteY0" fmla="*/ 3 h 5695785"/>
              <a:gd name="connsiteX1" fmla="*/ 3663461 w 5695785"/>
              <a:gd name="connsiteY1" fmla="*/ 310458 h 5695785"/>
              <a:gd name="connsiteX2" fmla="*/ 4892386 w 5695785"/>
              <a:gd name="connsiteY2" fmla="*/ 1137988 h 5695785"/>
              <a:gd name="connsiteX3" fmla="*/ 5385328 w 5695785"/>
              <a:gd name="connsiteY3" fmla="*/ 3663461 h 5695785"/>
              <a:gd name="connsiteX4" fmla="*/ 4557798 w 5695785"/>
              <a:gd name="connsiteY4" fmla="*/ 4892386 h 5695785"/>
              <a:gd name="connsiteX5" fmla="*/ 2032325 w 5695785"/>
              <a:gd name="connsiteY5" fmla="*/ 5385328 h 5695785"/>
              <a:gd name="connsiteX6" fmla="*/ 803400 w 5695785"/>
              <a:gd name="connsiteY6" fmla="*/ 4557799 h 5695785"/>
              <a:gd name="connsiteX7" fmla="*/ 310458 w 5695785"/>
              <a:gd name="connsiteY7" fmla="*/ 2032325 h 5695785"/>
              <a:gd name="connsiteX8" fmla="*/ 1137988 w 5695785"/>
              <a:gd name="connsiteY8" fmla="*/ 803400 h 5695785"/>
              <a:gd name="connsiteX9" fmla="*/ 2646087 w 5695785"/>
              <a:gd name="connsiteY9" fmla="*/ 3 h 569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5785" h="5695785">
                <a:moveTo>
                  <a:pt x="2646087" y="3"/>
                </a:moveTo>
                <a:cubicBezTo>
                  <a:pt x="2996536" y="-529"/>
                  <a:pt x="3350894" y="99983"/>
                  <a:pt x="3663461" y="310458"/>
                </a:cubicBezTo>
                <a:lnTo>
                  <a:pt x="4892386" y="1137988"/>
                </a:lnTo>
                <a:cubicBezTo>
                  <a:pt x="5725899" y="1699256"/>
                  <a:pt x="5946597" y="2829948"/>
                  <a:pt x="5385328" y="3663461"/>
                </a:cubicBezTo>
                <a:lnTo>
                  <a:pt x="4557798" y="4892386"/>
                </a:lnTo>
                <a:cubicBezTo>
                  <a:pt x="3996530" y="5725899"/>
                  <a:pt x="2865838" y="5946597"/>
                  <a:pt x="2032325" y="5385328"/>
                </a:cubicBezTo>
                <a:lnTo>
                  <a:pt x="803400" y="4557799"/>
                </a:lnTo>
                <a:cubicBezTo>
                  <a:pt x="-30113" y="3996530"/>
                  <a:pt x="-250810" y="2865838"/>
                  <a:pt x="310458" y="2032325"/>
                </a:cubicBezTo>
                <a:lnTo>
                  <a:pt x="1137988" y="803400"/>
                </a:lnTo>
                <a:cubicBezTo>
                  <a:pt x="1488781" y="282455"/>
                  <a:pt x="2062004" y="890"/>
                  <a:pt x="2646087" y="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27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4865" y="338141"/>
            <a:ext cx="2962275" cy="61817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774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257550"/>
            <a:ext cx="12192000" cy="3600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76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9984" y="908113"/>
            <a:ext cx="2498885" cy="1665256"/>
          </a:xfrm>
          <a:custGeom>
            <a:avLst/>
            <a:gdLst>
              <a:gd name="connsiteX0" fmla="*/ 2131628 w 2498885"/>
              <a:gd name="connsiteY0" fmla="*/ 1273466 h 1665256"/>
              <a:gd name="connsiteX1" fmla="*/ 2050549 w 2498885"/>
              <a:gd name="connsiteY1" fmla="*/ 1305843 h 1665256"/>
              <a:gd name="connsiteX2" fmla="*/ 2020077 w 2498885"/>
              <a:gd name="connsiteY2" fmla="*/ 1391547 h 1665256"/>
              <a:gd name="connsiteX3" fmla="*/ 2051910 w 2498885"/>
              <a:gd name="connsiteY3" fmla="*/ 1502283 h 1665256"/>
              <a:gd name="connsiteX4" fmla="*/ 2135437 w 2498885"/>
              <a:gd name="connsiteY4" fmla="*/ 1546087 h 1665256"/>
              <a:gd name="connsiteX5" fmla="*/ 2215972 w 2498885"/>
              <a:gd name="connsiteY5" fmla="*/ 1509356 h 1665256"/>
              <a:gd name="connsiteX6" fmla="*/ 2244812 w 2498885"/>
              <a:gd name="connsiteY6" fmla="*/ 1407872 h 1665256"/>
              <a:gd name="connsiteX7" fmla="*/ 2214612 w 2498885"/>
              <a:gd name="connsiteY7" fmla="*/ 1308020 h 1665256"/>
              <a:gd name="connsiteX8" fmla="*/ 2131628 w 2498885"/>
              <a:gd name="connsiteY8" fmla="*/ 1273466 h 1665256"/>
              <a:gd name="connsiteX9" fmla="*/ 891201 w 2498885"/>
              <a:gd name="connsiteY9" fmla="*/ 995948 h 1665256"/>
              <a:gd name="connsiteX10" fmla="*/ 821278 w 2498885"/>
              <a:gd name="connsiteY10" fmla="*/ 1021795 h 1665256"/>
              <a:gd name="connsiteX11" fmla="*/ 787540 w 2498885"/>
              <a:gd name="connsiteY11" fmla="*/ 1106139 h 1665256"/>
              <a:gd name="connsiteX12" fmla="*/ 777473 w 2498885"/>
              <a:gd name="connsiteY12" fmla="*/ 1270745 h 1665256"/>
              <a:gd name="connsiteX13" fmla="*/ 788084 w 2498885"/>
              <a:gd name="connsiteY13" fmla="*/ 1434808 h 1665256"/>
              <a:gd name="connsiteX14" fmla="*/ 821822 w 2498885"/>
              <a:gd name="connsiteY14" fmla="*/ 1519423 h 1665256"/>
              <a:gd name="connsiteX15" fmla="*/ 889025 w 2498885"/>
              <a:gd name="connsiteY15" fmla="*/ 1544998 h 1665256"/>
              <a:gd name="connsiteX16" fmla="*/ 956227 w 2498885"/>
              <a:gd name="connsiteY16" fmla="*/ 1518063 h 1665256"/>
              <a:gd name="connsiteX17" fmla="*/ 990509 w 2498885"/>
              <a:gd name="connsiteY17" fmla="*/ 1431815 h 1665256"/>
              <a:gd name="connsiteX18" fmla="*/ 1001120 w 2498885"/>
              <a:gd name="connsiteY18" fmla="*/ 1270745 h 1665256"/>
              <a:gd name="connsiteX19" fmla="*/ 990781 w 2498885"/>
              <a:gd name="connsiteY19" fmla="*/ 1105867 h 1665256"/>
              <a:gd name="connsiteX20" fmla="*/ 957588 w 2498885"/>
              <a:gd name="connsiteY20" fmla="*/ 1021523 h 1665256"/>
              <a:gd name="connsiteX21" fmla="*/ 891201 w 2498885"/>
              <a:gd name="connsiteY21" fmla="*/ 995948 h 1665256"/>
              <a:gd name="connsiteX22" fmla="*/ 1467882 w 2498885"/>
              <a:gd name="connsiteY22" fmla="*/ 887662 h 1665256"/>
              <a:gd name="connsiteX23" fmla="*/ 1612627 w 2498885"/>
              <a:gd name="connsiteY23" fmla="*/ 887662 h 1665256"/>
              <a:gd name="connsiteX24" fmla="*/ 1612627 w 2498885"/>
              <a:gd name="connsiteY24" fmla="*/ 1540645 h 1665256"/>
              <a:gd name="connsiteX25" fmla="*/ 1788389 w 2498885"/>
              <a:gd name="connsiteY25" fmla="*/ 1540645 h 1665256"/>
              <a:gd name="connsiteX26" fmla="*/ 1788389 w 2498885"/>
              <a:gd name="connsiteY26" fmla="*/ 1654373 h 1665256"/>
              <a:gd name="connsiteX27" fmla="*/ 1269811 w 2498885"/>
              <a:gd name="connsiteY27" fmla="*/ 1654373 h 1665256"/>
              <a:gd name="connsiteX28" fmla="*/ 1269811 w 2498885"/>
              <a:gd name="connsiteY28" fmla="*/ 1540645 h 1665256"/>
              <a:gd name="connsiteX29" fmla="*/ 1459720 w 2498885"/>
              <a:gd name="connsiteY29" fmla="*/ 1540645 h 1665256"/>
              <a:gd name="connsiteX30" fmla="*/ 1459720 w 2498885"/>
              <a:gd name="connsiteY30" fmla="*/ 1017714 h 1665256"/>
              <a:gd name="connsiteX31" fmla="*/ 1275796 w 2498885"/>
              <a:gd name="connsiteY31" fmla="*/ 1132530 h 1665256"/>
              <a:gd name="connsiteX32" fmla="*/ 1275796 w 2498885"/>
              <a:gd name="connsiteY32" fmla="*/ 1012273 h 1665256"/>
              <a:gd name="connsiteX33" fmla="*/ 2144144 w 2498885"/>
              <a:gd name="connsiteY33" fmla="*/ 876234 h 1665256"/>
              <a:gd name="connsiteX34" fmla="*/ 2297867 w 2498885"/>
              <a:gd name="connsiteY34" fmla="*/ 919222 h 1665256"/>
              <a:gd name="connsiteX35" fmla="*/ 2377585 w 2498885"/>
              <a:gd name="connsiteY35" fmla="*/ 1052540 h 1665256"/>
              <a:gd name="connsiteX36" fmla="*/ 2233385 w 2498885"/>
              <a:gd name="connsiteY36" fmla="*/ 1072674 h 1665256"/>
              <a:gd name="connsiteX37" fmla="*/ 2140879 w 2498885"/>
              <a:gd name="connsiteY37" fmla="*/ 997036 h 1665256"/>
              <a:gd name="connsiteX38" fmla="*/ 2044292 w 2498885"/>
              <a:gd name="connsiteY38" fmla="*/ 1058526 h 1665256"/>
              <a:gd name="connsiteX39" fmla="*/ 2009194 w 2498885"/>
              <a:gd name="connsiteY39" fmla="*/ 1245170 h 1665256"/>
              <a:gd name="connsiteX40" fmla="*/ 2077213 w 2498885"/>
              <a:gd name="connsiteY40" fmla="*/ 1182593 h 1665256"/>
              <a:gd name="connsiteX41" fmla="*/ 2175704 w 2498885"/>
              <a:gd name="connsiteY41" fmla="*/ 1160826 h 1665256"/>
              <a:gd name="connsiteX42" fmla="*/ 2338406 w 2498885"/>
              <a:gd name="connsiteY42" fmla="*/ 1226125 h 1665256"/>
              <a:gd name="connsiteX43" fmla="*/ 2398263 w 2498885"/>
              <a:gd name="connsiteY43" fmla="*/ 1403519 h 1665256"/>
              <a:gd name="connsiteX44" fmla="*/ 2329700 w 2498885"/>
              <a:gd name="connsiteY44" fmla="*/ 1595605 h 1665256"/>
              <a:gd name="connsiteX45" fmla="*/ 2140335 w 2498885"/>
              <a:gd name="connsiteY45" fmla="*/ 1665256 h 1665256"/>
              <a:gd name="connsiteX46" fmla="*/ 1932196 w 2498885"/>
              <a:gd name="connsiteY46" fmla="*/ 1570302 h 1665256"/>
              <a:gd name="connsiteX47" fmla="*/ 1859552 w 2498885"/>
              <a:gd name="connsiteY47" fmla="*/ 1288703 h 1665256"/>
              <a:gd name="connsiteX48" fmla="*/ 1933284 w 2498885"/>
              <a:gd name="connsiteY48" fmla="*/ 979896 h 1665256"/>
              <a:gd name="connsiteX49" fmla="*/ 2144144 w 2498885"/>
              <a:gd name="connsiteY49" fmla="*/ 876234 h 1665256"/>
              <a:gd name="connsiteX50" fmla="*/ 892289 w 2498885"/>
              <a:gd name="connsiteY50" fmla="*/ 876234 h 1665256"/>
              <a:gd name="connsiteX51" fmla="*/ 1091450 w 2498885"/>
              <a:gd name="connsiteY51" fmla="*/ 974726 h 1665256"/>
              <a:gd name="connsiteX52" fmla="*/ 1154571 w 2498885"/>
              <a:gd name="connsiteY52" fmla="*/ 1270745 h 1665256"/>
              <a:gd name="connsiteX53" fmla="*/ 1087913 w 2498885"/>
              <a:gd name="connsiteY53" fmla="*/ 1565132 h 1665256"/>
              <a:gd name="connsiteX54" fmla="*/ 887936 w 2498885"/>
              <a:gd name="connsiteY54" fmla="*/ 1665256 h 1665256"/>
              <a:gd name="connsiteX55" fmla="*/ 624566 w 2498885"/>
              <a:gd name="connsiteY55" fmla="*/ 1270745 h 1665256"/>
              <a:gd name="connsiteX56" fmla="*/ 653406 w 2498885"/>
              <a:gd name="connsiteY56" fmla="*/ 1046010 h 1665256"/>
              <a:gd name="connsiteX57" fmla="*/ 739927 w 2498885"/>
              <a:gd name="connsiteY57" fmla="*/ 917590 h 1665256"/>
              <a:gd name="connsiteX58" fmla="*/ 892289 w 2498885"/>
              <a:gd name="connsiteY58" fmla="*/ 876234 h 1665256"/>
              <a:gd name="connsiteX59" fmla="*/ 267723 w 2498885"/>
              <a:gd name="connsiteY59" fmla="*/ 876234 h 1665256"/>
              <a:gd name="connsiteX60" fmla="*/ 458176 w 2498885"/>
              <a:gd name="connsiteY60" fmla="*/ 932826 h 1665256"/>
              <a:gd name="connsiteX61" fmla="*/ 524563 w 2498885"/>
              <a:gd name="connsiteY61" fmla="*/ 1091719 h 1665256"/>
              <a:gd name="connsiteX62" fmla="*/ 503341 w 2498885"/>
              <a:gd name="connsiteY62" fmla="*/ 1189123 h 1665256"/>
              <a:gd name="connsiteX63" fmla="*/ 448926 w 2498885"/>
              <a:gd name="connsiteY63" fmla="*/ 1269385 h 1665256"/>
              <a:gd name="connsiteX64" fmla="*/ 375193 w 2498885"/>
              <a:gd name="connsiteY64" fmla="*/ 1338220 h 1665256"/>
              <a:gd name="connsiteX65" fmla="*/ 296563 w 2498885"/>
              <a:gd name="connsiteY65" fmla="*/ 1400798 h 1665256"/>
              <a:gd name="connsiteX66" fmla="*/ 227184 w 2498885"/>
              <a:gd name="connsiteY66" fmla="*/ 1462287 h 1665256"/>
              <a:gd name="connsiteX67" fmla="*/ 180659 w 2498885"/>
              <a:gd name="connsiteY67" fmla="*/ 1528674 h 1665256"/>
              <a:gd name="connsiteX68" fmla="*/ 536535 w 2498885"/>
              <a:gd name="connsiteY68" fmla="*/ 1528674 h 1665256"/>
              <a:gd name="connsiteX69" fmla="*/ 536535 w 2498885"/>
              <a:gd name="connsiteY69" fmla="*/ 1654373 h 1665256"/>
              <a:gd name="connsiteX70" fmla="*/ 0 w 2498885"/>
              <a:gd name="connsiteY70" fmla="*/ 1654373 h 1665256"/>
              <a:gd name="connsiteX71" fmla="*/ 0 w 2498885"/>
              <a:gd name="connsiteY71" fmla="*/ 1548263 h 1665256"/>
              <a:gd name="connsiteX72" fmla="*/ 85160 w 2498885"/>
              <a:gd name="connsiteY72" fmla="*/ 1419843 h 1665256"/>
              <a:gd name="connsiteX73" fmla="*/ 224191 w 2498885"/>
              <a:gd name="connsiteY73" fmla="*/ 1289247 h 1665256"/>
              <a:gd name="connsiteX74" fmla="*/ 337102 w 2498885"/>
              <a:gd name="connsiteY74" fmla="*/ 1181504 h 1665256"/>
              <a:gd name="connsiteX75" fmla="*/ 369480 w 2498885"/>
              <a:gd name="connsiteY75" fmla="*/ 1098249 h 1665256"/>
              <a:gd name="connsiteX76" fmla="*/ 268811 w 2498885"/>
              <a:gd name="connsiteY76" fmla="*/ 998125 h 1665256"/>
              <a:gd name="connsiteX77" fmla="*/ 193990 w 2498885"/>
              <a:gd name="connsiteY77" fmla="*/ 1024516 h 1665256"/>
              <a:gd name="connsiteX78" fmla="*/ 160525 w 2498885"/>
              <a:gd name="connsiteY78" fmla="*/ 1103690 h 1665256"/>
              <a:gd name="connsiteX79" fmla="*/ 6530 w 2498885"/>
              <a:gd name="connsiteY79" fmla="*/ 1094984 h 1665256"/>
              <a:gd name="connsiteX80" fmla="*/ 86248 w 2498885"/>
              <a:gd name="connsiteY80" fmla="*/ 932282 h 1665256"/>
              <a:gd name="connsiteX81" fmla="*/ 267723 w 2498885"/>
              <a:gd name="connsiteY81" fmla="*/ 876234 h 1665256"/>
              <a:gd name="connsiteX82" fmla="*/ 1823503 w 2498885"/>
              <a:gd name="connsiteY82" fmla="*/ 74414 h 1665256"/>
              <a:gd name="connsiteX83" fmla="*/ 1823503 w 2498885"/>
              <a:gd name="connsiteY83" fmla="*/ 198239 h 1665256"/>
              <a:gd name="connsiteX84" fmla="*/ 1938398 w 2498885"/>
              <a:gd name="connsiteY84" fmla="*/ 198239 h 1665256"/>
              <a:gd name="connsiteX85" fmla="*/ 1994357 w 2498885"/>
              <a:gd name="connsiteY85" fmla="*/ 181570 h 1665256"/>
              <a:gd name="connsiteX86" fmla="*/ 2013407 w 2498885"/>
              <a:gd name="connsiteY86" fmla="*/ 134838 h 1665256"/>
              <a:gd name="connsiteX87" fmla="*/ 1936017 w 2498885"/>
              <a:gd name="connsiteY87" fmla="*/ 74414 h 1665256"/>
              <a:gd name="connsiteX88" fmla="*/ 937677 w 2498885"/>
              <a:gd name="connsiteY88" fmla="*/ 74414 h 1665256"/>
              <a:gd name="connsiteX89" fmla="*/ 937677 w 2498885"/>
              <a:gd name="connsiteY89" fmla="*/ 210442 h 1665256"/>
              <a:gd name="connsiteX90" fmla="*/ 1030844 w 2498885"/>
              <a:gd name="connsiteY90" fmla="*/ 210442 h 1665256"/>
              <a:gd name="connsiteX91" fmla="*/ 1086803 w 2498885"/>
              <a:gd name="connsiteY91" fmla="*/ 192434 h 1665256"/>
              <a:gd name="connsiteX92" fmla="*/ 1106449 w 2498885"/>
              <a:gd name="connsiteY92" fmla="*/ 140493 h 1665256"/>
              <a:gd name="connsiteX93" fmla="*/ 1028463 w 2498885"/>
              <a:gd name="connsiteY93" fmla="*/ 74414 h 1665256"/>
              <a:gd name="connsiteX94" fmla="*/ 89953 w 2498885"/>
              <a:gd name="connsiteY94" fmla="*/ 74414 h 1665256"/>
              <a:gd name="connsiteX95" fmla="*/ 89953 w 2498885"/>
              <a:gd name="connsiteY95" fmla="*/ 198239 h 1665256"/>
              <a:gd name="connsiteX96" fmla="*/ 204848 w 2498885"/>
              <a:gd name="connsiteY96" fmla="*/ 198239 h 1665256"/>
              <a:gd name="connsiteX97" fmla="*/ 260807 w 2498885"/>
              <a:gd name="connsiteY97" fmla="*/ 181570 h 1665256"/>
              <a:gd name="connsiteX98" fmla="*/ 279857 w 2498885"/>
              <a:gd name="connsiteY98" fmla="*/ 134838 h 1665256"/>
              <a:gd name="connsiteX99" fmla="*/ 202467 w 2498885"/>
              <a:gd name="connsiteY99" fmla="*/ 74414 h 1665256"/>
              <a:gd name="connsiteX100" fmla="*/ 1455302 w 2498885"/>
              <a:gd name="connsiteY100" fmla="*/ 69056 h 1665256"/>
              <a:gd name="connsiteX101" fmla="*/ 1364219 w 2498885"/>
              <a:gd name="connsiteY101" fmla="*/ 107305 h 1665256"/>
              <a:gd name="connsiteX102" fmla="*/ 1332072 w 2498885"/>
              <a:gd name="connsiteY102" fmla="*/ 214014 h 1665256"/>
              <a:gd name="connsiteX103" fmla="*/ 1364963 w 2498885"/>
              <a:gd name="connsiteY103" fmla="*/ 322808 h 1665256"/>
              <a:gd name="connsiteX104" fmla="*/ 1454706 w 2498885"/>
              <a:gd name="connsiteY104" fmla="*/ 362545 h 1665256"/>
              <a:gd name="connsiteX105" fmla="*/ 1545640 w 2498885"/>
              <a:gd name="connsiteY105" fmla="*/ 323849 h 1665256"/>
              <a:gd name="connsiteX106" fmla="*/ 1577639 w 2498885"/>
              <a:gd name="connsiteY106" fmla="*/ 214014 h 1665256"/>
              <a:gd name="connsiteX107" fmla="*/ 1545491 w 2498885"/>
              <a:gd name="connsiteY107" fmla="*/ 107602 h 1665256"/>
              <a:gd name="connsiteX108" fmla="*/ 1455302 w 2498885"/>
              <a:gd name="connsiteY108" fmla="*/ 69056 h 1665256"/>
              <a:gd name="connsiteX109" fmla="*/ 2139911 w 2498885"/>
              <a:gd name="connsiteY109" fmla="*/ 6250 h 1665256"/>
              <a:gd name="connsiteX110" fmla="*/ 2498885 w 2498885"/>
              <a:gd name="connsiteY110" fmla="*/ 6250 h 1665256"/>
              <a:gd name="connsiteX111" fmla="*/ 2498885 w 2498885"/>
              <a:gd name="connsiteY111" fmla="*/ 74116 h 1665256"/>
              <a:gd name="connsiteX112" fmla="*/ 2363153 w 2498885"/>
              <a:gd name="connsiteY112" fmla="*/ 74116 h 1665256"/>
              <a:gd name="connsiteX113" fmla="*/ 2363153 w 2498885"/>
              <a:gd name="connsiteY113" fmla="*/ 425648 h 1665256"/>
              <a:gd name="connsiteX114" fmla="*/ 2275345 w 2498885"/>
              <a:gd name="connsiteY114" fmla="*/ 425648 h 1665256"/>
              <a:gd name="connsiteX115" fmla="*/ 2275345 w 2498885"/>
              <a:gd name="connsiteY115" fmla="*/ 74116 h 1665256"/>
              <a:gd name="connsiteX116" fmla="*/ 2139911 w 2498885"/>
              <a:gd name="connsiteY116" fmla="*/ 74116 h 1665256"/>
              <a:gd name="connsiteX117" fmla="*/ 1735694 w 2498885"/>
              <a:gd name="connsiteY117" fmla="*/ 6250 h 1665256"/>
              <a:gd name="connsiteX118" fmla="*/ 1945244 w 2498885"/>
              <a:gd name="connsiteY118" fmla="*/ 6250 h 1665256"/>
              <a:gd name="connsiteX119" fmla="*/ 2061032 w 2498885"/>
              <a:gd name="connsiteY119" fmla="*/ 38546 h 1665256"/>
              <a:gd name="connsiteX120" fmla="*/ 2101811 w 2498885"/>
              <a:gd name="connsiteY120" fmla="*/ 131266 h 1665256"/>
              <a:gd name="connsiteX121" fmla="*/ 2076808 w 2498885"/>
              <a:gd name="connsiteY121" fmla="*/ 207317 h 1665256"/>
              <a:gd name="connsiteX122" fmla="*/ 2009240 w 2498885"/>
              <a:gd name="connsiteY122" fmla="*/ 249435 h 1665256"/>
              <a:gd name="connsiteX123" fmla="*/ 2122647 w 2498885"/>
              <a:gd name="connsiteY123" fmla="*/ 425648 h 1665256"/>
              <a:gd name="connsiteX124" fmla="*/ 2023825 w 2498885"/>
              <a:gd name="connsiteY124" fmla="*/ 425648 h 1665256"/>
              <a:gd name="connsiteX125" fmla="*/ 1926492 w 2498885"/>
              <a:gd name="connsiteY125" fmla="*/ 266402 h 1665256"/>
              <a:gd name="connsiteX126" fmla="*/ 1823503 w 2498885"/>
              <a:gd name="connsiteY126" fmla="*/ 266402 h 1665256"/>
              <a:gd name="connsiteX127" fmla="*/ 1823503 w 2498885"/>
              <a:gd name="connsiteY127" fmla="*/ 425648 h 1665256"/>
              <a:gd name="connsiteX128" fmla="*/ 1735694 w 2498885"/>
              <a:gd name="connsiteY128" fmla="*/ 425648 h 1665256"/>
              <a:gd name="connsiteX129" fmla="*/ 849869 w 2498885"/>
              <a:gd name="connsiteY129" fmla="*/ 6250 h 1665256"/>
              <a:gd name="connsiteX130" fmla="*/ 1038285 w 2498885"/>
              <a:gd name="connsiteY130" fmla="*/ 6250 h 1665256"/>
              <a:gd name="connsiteX131" fmla="*/ 1154222 w 2498885"/>
              <a:gd name="connsiteY131" fmla="*/ 40927 h 1665256"/>
              <a:gd name="connsiteX132" fmla="*/ 1194852 w 2498885"/>
              <a:gd name="connsiteY132" fmla="*/ 139005 h 1665256"/>
              <a:gd name="connsiteX133" fmla="*/ 1176398 w 2498885"/>
              <a:gd name="connsiteY133" fmla="*/ 211335 h 1665256"/>
              <a:gd name="connsiteX134" fmla="*/ 1123564 w 2498885"/>
              <a:gd name="connsiteY134" fmla="*/ 260598 h 1665256"/>
              <a:gd name="connsiteX135" fmla="*/ 1041857 w 2498885"/>
              <a:gd name="connsiteY135" fmla="*/ 278010 h 1665256"/>
              <a:gd name="connsiteX136" fmla="*/ 937677 w 2498885"/>
              <a:gd name="connsiteY136" fmla="*/ 278010 h 1665256"/>
              <a:gd name="connsiteX137" fmla="*/ 937677 w 2498885"/>
              <a:gd name="connsiteY137" fmla="*/ 425648 h 1665256"/>
              <a:gd name="connsiteX138" fmla="*/ 849869 w 2498885"/>
              <a:gd name="connsiteY138" fmla="*/ 425648 h 1665256"/>
              <a:gd name="connsiteX139" fmla="*/ 440294 w 2498885"/>
              <a:gd name="connsiteY139" fmla="*/ 6250 h 1665256"/>
              <a:gd name="connsiteX140" fmla="*/ 770097 w 2498885"/>
              <a:gd name="connsiteY140" fmla="*/ 6250 h 1665256"/>
              <a:gd name="connsiteX141" fmla="*/ 770097 w 2498885"/>
              <a:gd name="connsiteY141" fmla="*/ 74116 h 1665256"/>
              <a:gd name="connsiteX142" fmla="*/ 528102 w 2498885"/>
              <a:gd name="connsiteY142" fmla="*/ 74116 h 1665256"/>
              <a:gd name="connsiteX143" fmla="*/ 528102 w 2498885"/>
              <a:gd name="connsiteY143" fmla="*/ 179486 h 1665256"/>
              <a:gd name="connsiteX144" fmla="*/ 751940 w 2498885"/>
              <a:gd name="connsiteY144" fmla="*/ 179486 h 1665256"/>
              <a:gd name="connsiteX145" fmla="*/ 751940 w 2498885"/>
              <a:gd name="connsiteY145" fmla="*/ 247352 h 1665256"/>
              <a:gd name="connsiteX146" fmla="*/ 528102 w 2498885"/>
              <a:gd name="connsiteY146" fmla="*/ 247352 h 1665256"/>
              <a:gd name="connsiteX147" fmla="*/ 528102 w 2498885"/>
              <a:gd name="connsiteY147" fmla="*/ 357782 h 1665256"/>
              <a:gd name="connsiteX148" fmla="*/ 782301 w 2498885"/>
              <a:gd name="connsiteY148" fmla="*/ 357782 h 1665256"/>
              <a:gd name="connsiteX149" fmla="*/ 782301 w 2498885"/>
              <a:gd name="connsiteY149" fmla="*/ 425648 h 1665256"/>
              <a:gd name="connsiteX150" fmla="*/ 440294 w 2498885"/>
              <a:gd name="connsiteY150" fmla="*/ 425648 h 1665256"/>
              <a:gd name="connsiteX151" fmla="*/ 2144 w 2498885"/>
              <a:gd name="connsiteY151" fmla="*/ 6250 h 1665256"/>
              <a:gd name="connsiteX152" fmla="*/ 211694 w 2498885"/>
              <a:gd name="connsiteY152" fmla="*/ 6250 h 1665256"/>
              <a:gd name="connsiteX153" fmla="*/ 327482 w 2498885"/>
              <a:gd name="connsiteY153" fmla="*/ 38546 h 1665256"/>
              <a:gd name="connsiteX154" fmla="*/ 368261 w 2498885"/>
              <a:gd name="connsiteY154" fmla="*/ 131266 h 1665256"/>
              <a:gd name="connsiteX155" fmla="*/ 343258 w 2498885"/>
              <a:gd name="connsiteY155" fmla="*/ 207317 h 1665256"/>
              <a:gd name="connsiteX156" fmla="*/ 275690 w 2498885"/>
              <a:gd name="connsiteY156" fmla="*/ 249435 h 1665256"/>
              <a:gd name="connsiteX157" fmla="*/ 389097 w 2498885"/>
              <a:gd name="connsiteY157" fmla="*/ 425648 h 1665256"/>
              <a:gd name="connsiteX158" fmla="*/ 290275 w 2498885"/>
              <a:gd name="connsiteY158" fmla="*/ 425648 h 1665256"/>
              <a:gd name="connsiteX159" fmla="*/ 192942 w 2498885"/>
              <a:gd name="connsiteY159" fmla="*/ 266402 h 1665256"/>
              <a:gd name="connsiteX160" fmla="*/ 89953 w 2498885"/>
              <a:gd name="connsiteY160" fmla="*/ 266402 h 1665256"/>
              <a:gd name="connsiteX161" fmla="*/ 89953 w 2498885"/>
              <a:gd name="connsiteY161" fmla="*/ 425648 h 1665256"/>
              <a:gd name="connsiteX162" fmla="*/ 2144 w 2498885"/>
              <a:gd name="connsiteY162" fmla="*/ 425648 h 1665256"/>
              <a:gd name="connsiteX163" fmla="*/ 1455302 w 2498885"/>
              <a:gd name="connsiteY163" fmla="*/ 0 h 1665256"/>
              <a:gd name="connsiteX164" fmla="*/ 1611125 w 2498885"/>
              <a:gd name="connsiteY164" fmla="*/ 57150 h 1665256"/>
              <a:gd name="connsiteX165" fmla="*/ 1667233 w 2498885"/>
              <a:gd name="connsiteY165" fmla="*/ 214014 h 1665256"/>
              <a:gd name="connsiteX166" fmla="*/ 1641337 w 2498885"/>
              <a:gd name="connsiteY166" fmla="*/ 329207 h 1665256"/>
              <a:gd name="connsiteX167" fmla="*/ 1567221 w 2498885"/>
              <a:gd name="connsiteY167" fmla="*/ 405258 h 1665256"/>
              <a:gd name="connsiteX168" fmla="*/ 1454706 w 2498885"/>
              <a:gd name="connsiteY168" fmla="*/ 431601 h 1665256"/>
              <a:gd name="connsiteX169" fmla="*/ 1299776 w 2498885"/>
              <a:gd name="connsiteY169" fmla="*/ 373409 h 1665256"/>
              <a:gd name="connsiteX170" fmla="*/ 1243668 w 2498885"/>
              <a:gd name="connsiteY170" fmla="*/ 214014 h 1665256"/>
              <a:gd name="connsiteX171" fmla="*/ 1299627 w 2498885"/>
              <a:gd name="connsiteY171" fmla="*/ 56554 h 1665256"/>
              <a:gd name="connsiteX172" fmla="*/ 1455302 w 2498885"/>
              <a:gd name="connsiteY172" fmla="*/ 0 h 166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2498885" h="1665256">
                <a:moveTo>
                  <a:pt x="2131628" y="1273466"/>
                </a:moveTo>
                <a:cubicBezTo>
                  <a:pt x="2097891" y="1273466"/>
                  <a:pt x="2070864" y="1284259"/>
                  <a:pt x="2050549" y="1305843"/>
                </a:cubicBezTo>
                <a:cubicBezTo>
                  <a:pt x="2030234" y="1327428"/>
                  <a:pt x="2020077" y="1355996"/>
                  <a:pt x="2020077" y="1391547"/>
                </a:cubicBezTo>
                <a:cubicBezTo>
                  <a:pt x="2020077" y="1436168"/>
                  <a:pt x="2030688" y="1473080"/>
                  <a:pt x="2051910" y="1502283"/>
                </a:cubicBezTo>
                <a:cubicBezTo>
                  <a:pt x="2073132" y="1531485"/>
                  <a:pt x="2100974" y="1546087"/>
                  <a:pt x="2135437" y="1546087"/>
                </a:cubicBezTo>
                <a:cubicBezTo>
                  <a:pt x="2169900" y="1546087"/>
                  <a:pt x="2196745" y="1533843"/>
                  <a:pt x="2215972" y="1509356"/>
                </a:cubicBezTo>
                <a:cubicBezTo>
                  <a:pt x="2235198" y="1484870"/>
                  <a:pt x="2244812" y="1451041"/>
                  <a:pt x="2244812" y="1407872"/>
                </a:cubicBezTo>
                <a:cubicBezTo>
                  <a:pt x="2244812" y="1364340"/>
                  <a:pt x="2234745" y="1331056"/>
                  <a:pt x="2214612" y="1308020"/>
                </a:cubicBezTo>
                <a:cubicBezTo>
                  <a:pt x="2194478" y="1284984"/>
                  <a:pt x="2166817" y="1273466"/>
                  <a:pt x="2131628" y="1273466"/>
                </a:cubicBezTo>
                <a:close/>
                <a:moveTo>
                  <a:pt x="891201" y="995948"/>
                </a:moveTo>
                <a:cubicBezTo>
                  <a:pt x="860366" y="995948"/>
                  <a:pt x="837058" y="1004564"/>
                  <a:pt x="821278" y="1021795"/>
                </a:cubicBezTo>
                <a:cubicBezTo>
                  <a:pt x="805497" y="1039027"/>
                  <a:pt x="794251" y="1067141"/>
                  <a:pt x="787540" y="1106139"/>
                </a:cubicBezTo>
                <a:cubicBezTo>
                  <a:pt x="780829" y="1145137"/>
                  <a:pt x="777473" y="1200006"/>
                  <a:pt x="777473" y="1270745"/>
                </a:cubicBezTo>
                <a:cubicBezTo>
                  <a:pt x="777473" y="1340760"/>
                  <a:pt x="781010" y="1395447"/>
                  <a:pt x="788084" y="1434808"/>
                </a:cubicBezTo>
                <a:cubicBezTo>
                  <a:pt x="795158" y="1474168"/>
                  <a:pt x="806404" y="1502373"/>
                  <a:pt x="821822" y="1519423"/>
                </a:cubicBezTo>
                <a:cubicBezTo>
                  <a:pt x="837239" y="1536473"/>
                  <a:pt x="859640" y="1544998"/>
                  <a:pt x="889025" y="1544998"/>
                </a:cubicBezTo>
                <a:cubicBezTo>
                  <a:pt x="918046" y="1544998"/>
                  <a:pt x="940447" y="1536020"/>
                  <a:pt x="956227" y="1518063"/>
                </a:cubicBezTo>
                <a:cubicBezTo>
                  <a:pt x="972008" y="1500106"/>
                  <a:pt x="983435" y="1471356"/>
                  <a:pt x="990509" y="1431815"/>
                </a:cubicBezTo>
                <a:cubicBezTo>
                  <a:pt x="997583" y="1392273"/>
                  <a:pt x="1001120" y="1338583"/>
                  <a:pt x="1001120" y="1270745"/>
                </a:cubicBezTo>
                <a:cubicBezTo>
                  <a:pt x="1001120" y="1200006"/>
                  <a:pt x="997674" y="1145046"/>
                  <a:pt x="990781" y="1105867"/>
                </a:cubicBezTo>
                <a:cubicBezTo>
                  <a:pt x="983889" y="1066688"/>
                  <a:pt x="972824" y="1038573"/>
                  <a:pt x="957588" y="1021523"/>
                </a:cubicBezTo>
                <a:cubicBezTo>
                  <a:pt x="942352" y="1004473"/>
                  <a:pt x="920223" y="995948"/>
                  <a:pt x="891201" y="995948"/>
                </a:cubicBezTo>
                <a:close/>
                <a:moveTo>
                  <a:pt x="1467882" y="887662"/>
                </a:moveTo>
                <a:lnTo>
                  <a:pt x="1612627" y="887662"/>
                </a:lnTo>
                <a:lnTo>
                  <a:pt x="1612627" y="1540645"/>
                </a:lnTo>
                <a:lnTo>
                  <a:pt x="1788389" y="1540645"/>
                </a:lnTo>
                <a:lnTo>
                  <a:pt x="1788389" y="1654373"/>
                </a:lnTo>
                <a:lnTo>
                  <a:pt x="1269811" y="1654373"/>
                </a:lnTo>
                <a:lnTo>
                  <a:pt x="1269811" y="1540645"/>
                </a:lnTo>
                <a:lnTo>
                  <a:pt x="1459720" y="1540645"/>
                </a:lnTo>
                <a:lnTo>
                  <a:pt x="1459720" y="1017714"/>
                </a:lnTo>
                <a:lnTo>
                  <a:pt x="1275796" y="1132530"/>
                </a:lnTo>
                <a:lnTo>
                  <a:pt x="1275796" y="1012273"/>
                </a:lnTo>
                <a:close/>
                <a:moveTo>
                  <a:pt x="2144144" y="876234"/>
                </a:moveTo>
                <a:cubicBezTo>
                  <a:pt x="2209079" y="876234"/>
                  <a:pt x="2260320" y="890564"/>
                  <a:pt x="2297867" y="919222"/>
                </a:cubicBezTo>
                <a:cubicBezTo>
                  <a:pt x="2335413" y="947881"/>
                  <a:pt x="2361986" y="992320"/>
                  <a:pt x="2377585" y="1052540"/>
                </a:cubicBezTo>
                <a:lnTo>
                  <a:pt x="2233385" y="1072674"/>
                </a:lnTo>
                <a:cubicBezTo>
                  <a:pt x="2219599" y="1022249"/>
                  <a:pt x="2188764" y="997036"/>
                  <a:pt x="2140879" y="997036"/>
                </a:cubicBezTo>
                <a:cubicBezTo>
                  <a:pt x="2099886" y="997036"/>
                  <a:pt x="2067690" y="1017533"/>
                  <a:pt x="2044292" y="1058526"/>
                </a:cubicBezTo>
                <a:cubicBezTo>
                  <a:pt x="2020893" y="1099518"/>
                  <a:pt x="2009194" y="1161733"/>
                  <a:pt x="2009194" y="1245170"/>
                </a:cubicBezTo>
                <a:cubicBezTo>
                  <a:pt x="2025518" y="1217963"/>
                  <a:pt x="2048191" y="1197103"/>
                  <a:pt x="2077213" y="1182593"/>
                </a:cubicBezTo>
                <a:cubicBezTo>
                  <a:pt x="2106234" y="1168082"/>
                  <a:pt x="2139065" y="1160826"/>
                  <a:pt x="2175704" y="1160826"/>
                </a:cubicBezTo>
                <a:cubicBezTo>
                  <a:pt x="2244268" y="1160826"/>
                  <a:pt x="2298502" y="1182593"/>
                  <a:pt x="2338406" y="1226125"/>
                </a:cubicBezTo>
                <a:cubicBezTo>
                  <a:pt x="2378310" y="1269657"/>
                  <a:pt x="2398263" y="1328788"/>
                  <a:pt x="2398263" y="1403519"/>
                </a:cubicBezTo>
                <a:cubicBezTo>
                  <a:pt x="2398263" y="1485142"/>
                  <a:pt x="2375409" y="1549170"/>
                  <a:pt x="2329700" y="1595605"/>
                </a:cubicBezTo>
                <a:cubicBezTo>
                  <a:pt x="2283991" y="1642039"/>
                  <a:pt x="2220869" y="1665256"/>
                  <a:pt x="2140335" y="1665256"/>
                </a:cubicBezTo>
                <a:cubicBezTo>
                  <a:pt x="2050005" y="1665256"/>
                  <a:pt x="1980626" y="1633605"/>
                  <a:pt x="1932196" y="1570302"/>
                </a:cubicBezTo>
                <a:cubicBezTo>
                  <a:pt x="1883767" y="1506998"/>
                  <a:pt x="1859552" y="1413132"/>
                  <a:pt x="1859552" y="1288703"/>
                </a:cubicBezTo>
                <a:cubicBezTo>
                  <a:pt x="1859552" y="1151939"/>
                  <a:pt x="1884129" y="1049003"/>
                  <a:pt x="1933284" y="979896"/>
                </a:cubicBezTo>
                <a:cubicBezTo>
                  <a:pt x="1982439" y="910788"/>
                  <a:pt x="2052726" y="876234"/>
                  <a:pt x="2144144" y="876234"/>
                </a:cubicBezTo>
                <a:close/>
                <a:moveTo>
                  <a:pt x="892289" y="876234"/>
                </a:moveTo>
                <a:cubicBezTo>
                  <a:pt x="982982" y="876234"/>
                  <a:pt x="1049368" y="909065"/>
                  <a:pt x="1091450" y="974726"/>
                </a:cubicBezTo>
                <a:cubicBezTo>
                  <a:pt x="1133531" y="1040387"/>
                  <a:pt x="1154571" y="1139060"/>
                  <a:pt x="1154571" y="1270745"/>
                </a:cubicBezTo>
                <a:cubicBezTo>
                  <a:pt x="1154571" y="1400254"/>
                  <a:pt x="1132352" y="1498383"/>
                  <a:pt x="1087913" y="1565132"/>
                </a:cubicBezTo>
                <a:cubicBezTo>
                  <a:pt x="1043473" y="1631882"/>
                  <a:pt x="976815" y="1665256"/>
                  <a:pt x="887936" y="1665256"/>
                </a:cubicBezTo>
                <a:cubicBezTo>
                  <a:pt x="712356" y="1665256"/>
                  <a:pt x="624566" y="1533753"/>
                  <a:pt x="624566" y="1270745"/>
                </a:cubicBezTo>
                <a:cubicBezTo>
                  <a:pt x="624566" y="1178965"/>
                  <a:pt x="634180" y="1104053"/>
                  <a:pt x="653406" y="1046010"/>
                </a:cubicBezTo>
                <a:cubicBezTo>
                  <a:pt x="672633" y="987967"/>
                  <a:pt x="701473" y="945160"/>
                  <a:pt x="739927" y="917590"/>
                </a:cubicBezTo>
                <a:cubicBezTo>
                  <a:pt x="778380" y="890020"/>
                  <a:pt x="829168" y="876234"/>
                  <a:pt x="892289" y="876234"/>
                </a:cubicBezTo>
                <a:close/>
                <a:moveTo>
                  <a:pt x="267723" y="876234"/>
                </a:moveTo>
                <a:cubicBezTo>
                  <a:pt x="350434" y="876234"/>
                  <a:pt x="413919" y="895098"/>
                  <a:pt x="458176" y="932826"/>
                </a:cubicBezTo>
                <a:cubicBezTo>
                  <a:pt x="502434" y="970554"/>
                  <a:pt x="524563" y="1023518"/>
                  <a:pt x="524563" y="1091719"/>
                </a:cubicBezTo>
                <a:cubicBezTo>
                  <a:pt x="524563" y="1127633"/>
                  <a:pt x="517489" y="1160101"/>
                  <a:pt x="503341" y="1189123"/>
                </a:cubicBezTo>
                <a:cubicBezTo>
                  <a:pt x="489193" y="1218144"/>
                  <a:pt x="471055" y="1244898"/>
                  <a:pt x="448926" y="1269385"/>
                </a:cubicBezTo>
                <a:cubicBezTo>
                  <a:pt x="426797" y="1293872"/>
                  <a:pt x="402219" y="1316817"/>
                  <a:pt x="375193" y="1338220"/>
                </a:cubicBezTo>
                <a:cubicBezTo>
                  <a:pt x="348167" y="1359624"/>
                  <a:pt x="321957" y="1380483"/>
                  <a:pt x="296563" y="1400798"/>
                </a:cubicBezTo>
                <a:cubicBezTo>
                  <a:pt x="271169" y="1421113"/>
                  <a:pt x="248043" y="1441609"/>
                  <a:pt x="227184" y="1462287"/>
                </a:cubicBezTo>
                <a:cubicBezTo>
                  <a:pt x="206325" y="1482965"/>
                  <a:pt x="190816" y="1505094"/>
                  <a:pt x="180659" y="1528674"/>
                </a:cubicBezTo>
                <a:lnTo>
                  <a:pt x="536535" y="1528674"/>
                </a:lnTo>
                <a:lnTo>
                  <a:pt x="536535" y="1654373"/>
                </a:lnTo>
                <a:lnTo>
                  <a:pt x="0" y="1654373"/>
                </a:lnTo>
                <a:lnTo>
                  <a:pt x="0" y="1548263"/>
                </a:lnTo>
                <a:cubicBezTo>
                  <a:pt x="19952" y="1504368"/>
                  <a:pt x="48339" y="1461562"/>
                  <a:pt x="85160" y="1419843"/>
                </a:cubicBezTo>
                <a:cubicBezTo>
                  <a:pt x="121981" y="1378125"/>
                  <a:pt x="168325" y="1334593"/>
                  <a:pt x="224191" y="1289247"/>
                </a:cubicBezTo>
                <a:cubicBezTo>
                  <a:pt x="277881" y="1245714"/>
                  <a:pt x="315518" y="1209800"/>
                  <a:pt x="337102" y="1181504"/>
                </a:cubicBezTo>
                <a:cubicBezTo>
                  <a:pt x="358687" y="1153208"/>
                  <a:pt x="369480" y="1125456"/>
                  <a:pt x="369480" y="1098249"/>
                </a:cubicBezTo>
                <a:cubicBezTo>
                  <a:pt x="369480" y="1031499"/>
                  <a:pt x="335923" y="998125"/>
                  <a:pt x="268811" y="998125"/>
                </a:cubicBezTo>
                <a:cubicBezTo>
                  <a:pt x="236162" y="998125"/>
                  <a:pt x="211222" y="1006922"/>
                  <a:pt x="193990" y="1024516"/>
                </a:cubicBezTo>
                <a:cubicBezTo>
                  <a:pt x="176759" y="1042110"/>
                  <a:pt x="165604" y="1068502"/>
                  <a:pt x="160525" y="1103690"/>
                </a:cubicBezTo>
                <a:lnTo>
                  <a:pt x="6530" y="1094984"/>
                </a:lnTo>
                <a:cubicBezTo>
                  <a:pt x="15236" y="1023881"/>
                  <a:pt x="41809" y="969647"/>
                  <a:pt x="86248" y="932282"/>
                </a:cubicBezTo>
                <a:cubicBezTo>
                  <a:pt x="130687" y="894917"/>
                  <a:pt x="191179" y="876234"/>
                  <a:pt x="267723" y="876234"/>
                </a:cubicBezTo>
                <a:close/>
                <a:moveTo>
                  <a:pt x="1823503" y="74414"/>
                </a:moveTo>
                <a:lnTo>
                  <a:pt x="1823503" y="198239"/>
                </a:lnTo>
                <a:lnTo>
                  <a:pt x="1938398" y="198239"/>
                </a:lnTo>
                <a:cubicBezTo>
                  <a:pt x="1963004" y="198239"/>
                  <a:pt x="1981657" y="192682"/>
                  <a:pt x="1994357" y="181570"/>
                </a:cubicBezTo>
                <a:cubicBezTo>
                  <a:pt x="2007057" y="170457"/>
                  <a:pt x="2013407" y="154880"/>
                  <a:pt x="2013407" y="134838"/>
                </a:cubicBezTo>
                <a:cubicBezTo>
                  <a:pt x="2013407" y="94555"/>
                  <a:pt x="1987611" y="74414"/>
                  <a:pt x="1936017" y="74414"/>
                </a:cubicBezTo>
                <a:close/>
                <a:moveTo>
                  <a:pt x="937677" y="74414"/>
                </a:moveTo>
                <a:lnTo>
                  <a:pt x="937677" y="210442"/>
                </a:lnTo>
                <a:lnTo>
                  <a:pt x="1030844" y="210442"/>
                </a:lnTo>
                <a:cubicBezTo>
                  <a:pt x="1055053" y="210442"/>
                  <a:pt x="1073706" y="204440"/>
                  <a:pt x="1086803" y="192434"/>
                </a:cubicBezTo>
                <a:cubicBezTo>
                  <a:pt x="1099900" y="180429"/>
                  <a:pt x="1106449" y="163115"/>
                  <a:pt x="1106449" y="140493"/>
                </a:cubicBezTo>
                <a:cubicBezTo>
                  <a:pt x="1106449" y="96440"/>
                  <a:pt x="1080453" y="74414"/>
                  <a:pt x="1028463" y="74414"/>
                </a:cubicBezTo>
                <a:close/>
                <a:moveTo>
                  <a:pt x="89953" y="74414"/>
                </a:moveTo>
                <a:lnTo>
                  <a:pt x="89953" y="198239"/>
                </a:lnTo>
                <a:lnTo>
                  <a:pt x="204848" y="198239"/>
                </a:lnTo>
                <a:cubicBezTo>
                  <a:pt x="229454" y="198239"/>
                  <a:pt x="248107" y="192682"/>
                  <a:pt x="260807" y="181570"/>
                </a:cubicBezTo>
                <a:cubicBezTo>
                  <a:pt x="273507" y="170457"/>
                  <a:pt x="279857" y="154880"/>
                  <a:pt x="279857" y="134838"/>
                </a:cubicBezTo>
                <a:cubicBezTo>
                  <a:pt x="279857" y="94555"/>
                  <a:pt x="254060" y="74414"/>
                  <a:pt x="202467" y="74414"/>
                </a:cubicBezTo>
                <a:close/>
                <a:moveTo>
                  <a:pt x="1455302" y="69056"/>
                </a:moveTo>
                <a:cubicBezTo>
                  <a:pt x="1416011" y="69056"/>
                  <a:pt x="1385650" y="81805"/>
                  <a:pt x="1364219" y="107305"/>
                </a:cubicBezTo>
                <a:cubicBezTo>
                  <a:pt x="1342788" y="132804"/>
                  <a:pt x="1332072" y="168374"/>
                  <a:pt x="1332072" y="214014"/>
                </a:cubicBezTo>
                <a:cubicBezTo>
                  <a:pt x="1332072" y="260052"/>
                  <a:pt x="1343036" y="296316"/>
                  <a:pt x="1364963" y="322808"/>
                </a:cubicBezTo>
                <a:cubicBezTo>
                  <a:pt x="1386890" y="349299"/>
                  <a:pt x="1416805" y="362545"/>
                  <a:pt x="1454706" y="362545"/>
                </a:cubicBezTo>
                <a:cubicBezTo>
                  <a:pt x="1493997" y="362545"/>
                  <a:pt x="1524308" y="349646"/>
                  <a:pt x="1545640" y="323849"/>
                </a:cubicBezTo>
                <a:cubicBezTo>
                  <a:pt x="1566973" y="298053"/>
                  <a:pt x="1577639" y="261441"/>
                  <a:pt x="1577639" y="214014"/>
                </a:cubicBezTo>
                <a:cubicBezTo>
                  <a:pt x="1577639" y="168771"/>
                  <a:pt x="1566923" y="133300"/>
                  <a:pt x="1545491" y="107602"/>
                </a:cubicBezTo>
                <a:cubicBezTo>
                  <a:pt x="1524060" y="81905"/>
                  <a:pt x="1493997" y="69056"/>
                  <a:pt x="1455302" y="69056"/>
                </a:cubicBezTo>
                <a:close/>
                <a:moveTo>
                  <a:pt x="2139911" y="6250"/>
                </a:moveTo>
                <a:lnTo>
                  <a:pt x="2498885" y="6250"/>
                </a:lnTo>
                <a:lnTo>
                  <a:pt x="2498885" y="74116"/>
                </a:lnTo>
                <a:lnTo>
                  <a:pt x="2363153" y="74116"/>
                </a:lnTo>
                <a:lnTo>
                  <a:pt x="2363153" y="425648"/>
                </a:lnTo>
                <a:lnTo>
                  <a:pt x="2275345" y="425648"/>
                </a:lnTo>
                <a:lnTo>
                  <a:pt x="2275345" y="74116"/>
                </a:lnTo>
                <a:lnTo>
                  <a:pt x="2139911" y="74116"/>
                </a:lnTo>
                <a:close/>
                <a:moveTo>
                  <a:pt x="1735694" y="6250"/>
                </a:moveTo>
                <a:lnTo>
                  <a:pt x="1945244" y="6250"/>
                </a:lnTo>
                <a:cubicBezTo>
                  <a:pt x="1995250" y="6250"/>
                  <a:pt x="2033846" y="17016"/>
                  <a:pt x="2061032" y="38546"/>
                </a:cubicBezTo>
                <a:cubicBezTo>
                  <a:pt x="2088218" y="60077"/>
                  <a:pt x="2101811" y="90983"/>
                  <a:pt x="2101811" y="131266"/>
                </a:cubicBezTo>
                <a:cubicBezTo>
                  <a:pt x="2101811" y="160635"/>
                  <a:pt x="2093477" y="185985"/>
                  <a:pt x="2076808" y="207317"/>
                </a:cubicBezTo>
                <a:cubicBezTo>
                  <a:pt x="2060139" y="228649"/>
                  <a:pt x="2037617" y="242689"/>
                  <a:pt x="2009240" y="249435"/>
                </a:cubicBezTo>
                <a:lnTo>
                  <a:pt x="2122647" y="425648"/>
                </a:lnTo>
                <a:lnTo>
                  <a:pt x="2023825" y="425648"/>
                </a:lnTo>
                <a:lnTo>
                  <a:pt x="1926492" y="266402"/>
                </a:lnTo>
                <a:lnTo>
                  <a:pt x="1823503" y="266402"/>
                </a:lnTo>
                <a:lnTo>
                  <a:pt x="1823503" y="425648"/>
                </a:lnTo>
                <a:lnTo>
                  <a:pt x="1735694" y="425648"/>
                </a:lnTo>
                <a:close/>
                <a:moveTo>
                  <a:pt x="849869" y="6250"/>
                </a:moveTo>
                <a:lnTo>
                  <a:pt x="1038285" y="6250"/>
                </a:lnTo>
                <a:cubicBezTo>
                  <a:pt x="1088490" y="6250"/>
                  <a:pt x="1127136" y="17809"/>
                  <a:pt x="1154222" y="40927"/>
                </a:cubicBezTo>
                <a:cubicBezTo>
                  <a:pt x="1181309" y="64045"/>
                  <a:pt x="1194852" y="96738"/>
                  <a:pt x="1194852" y="139005"/>
                </a:cubicBezTo>
                <a:cubicBezTo>
                  <a:pt x="1194852" y="165992"/>
                  <a:pt x="1188701" y="190103"/>
                  <a:pt x="1176398" y="211335"/>
                </a:cubicBezTo>
                <a:cubicBezTo>
                  <a:pt x="1164095" y="232568"/>
                  <a:pt x="1146483" y="248989"/>
                  <a:pt x="1123564" y="260598"/>
                </a:cubicBezTo>
                <a:cubicBezTo>
                  <a:pt x="1100644" y="272206"/>
                  <a:pt x="1073409" y="278010"/>
                  <a:pt x="1041857" y="278010"/>
                </a:cubicBezTo>
                <a:lnTo>
                  <a:pt x="937677" y="278010"/>
                </a:lnTo>
                <a:lnTo>
                  <a:pt x="937677" y="425648"/>
                </a:lnTo>
                <a:lnTo>
                  <a:pt x="849869" y="425648"/>
                </a:lnTo>
                <a:close/>
                <a:moveTo>
                  <a:pt x="440294" y="6250"/>
                </a:moveTo>
                <a:lnTo>
                  <a:pt x="770097" y="6250"/>
                </a:lnTo>
                <a:lnTo>
                  <a:pt x="770097" y="74116"/>
                </a:lnTo>
                <a:lnTo>
                  <a:pt x="528102" y="74116"/>
                </a:lnTo>
                <a:lnTo>
                  <a:pt x="528102" y="179486"/>
                </a:lnTo>
                <a:lnTo>
                  <a:pt x="751940" y="179486"/>
                </a:lnTo>
                <a:lnTo>
                  <a:pt x="751940" y="247352"/>
                </a:lnTo>
                <a:lnTo>
                  <a:pt x="528102" y="247352"/>
                </a:lnTo>
                <a:lnTo>
                  <a:pt x="528102" y="357782"/>
                </a:lnTo>
                <a:lnTo>
                  <a:pt x="782301" y="357782"/>
                </a:lnTo>
                <a:lnTo>
                  <a:pt x="782301" y="425648"/>
                </a:lnTo>
                <a:lnTo>
                  <a:pt x="440294" y="425648"/>
                </a:lnTo>
                <a:close/>
                <a:moveTo>
                  <a:pt x="2144" y="6250"/>
                </a:moveTo>
                <a:lnTo>
                  <a:pt x="211694" y="6250"/>
                </a:lnTo>
                <a:cubicBezTo>
                  <a:pt x="261700" y="6250"/>
                  <a:pt x="300296" y="17016"/>
                  <a:pt x="327482" y="38546"/>
                </a:cubicBezTo>
                <a:cubicBezTo>
                  <a:pt x="354668" y="60077"/>
                  <a:pt x="368261" y="90983"/>
                  <a:pt x="368261" y="131266"/>
                </a:cubicBezTo>
                <a:cubicBezTo>
                  <a:pt x="368261" y="160635"/>
                  <a:pt x="359927" y="185985"/>
                  <a:pt x="343258" y="207317"/>
                </a:cubicBezTo>
                <a:cubicBezTo>
                  <a:pt x="326589" y="228649"/>
                  <a:pt x="304067" y="242689"/>
                  <a:pt x="275690" y="249435"/>
                </a:cubicBezTo>
                <a:lnTo>
                  <a:pt x="389097" y="425648"/>
                </a:lnTo>
                <a:lnTo>
                  <a:pt x="290275" y="425648"/>
                </a:lnTo>
                <a:lnTo>
                  <a:pt x="192942" y="266402"/>
                </a:lnTo>
                <a:lnTo>
                  <a:pt x="89953" y="266402"/>
                </a:lnTo>
                <a:lnTo>
                  <a:pt x="89953" y="425648"/>
                </a:lnTo>
                <a:lnTo>
                  <a:pt x="2144" y="425648"/>
                </a:lnTo>
                <a:close/>
                <a:moveTo>
                  <a:pt x="1455302" y="0"/>
                </a:moveTo>
                <a:cubicBezTo>
                  <a:pt x="1521778" y="0"/>
                  <a:pt x="1573720" y="19050"/>
                  <a:pt x="1611125" y="57150"/>
                </a:cubicBezTo>
                <a:cubicBezTo>
                  <a:pt x="1648530" y="95250"/>
                  <a:pt x="1667233" y="147538"/>
                  <a:pt x="1667233" y="214014"/>
                </a:cubicBezTo>
                <a:cubicBezTo>
                  <a:pt x="1667233" y="257671"/>
                  <a:pt x="1658601" y="296068"/>
                  <a:pt x="1641337" y="329207"/>
                </a:cubicBezTo>
                <a:cubicBezTo>
                  <a:pt x="1624073" y="362346"/>
                  <a:pt x="1599368" y="387697"/>
                  <a:pt x="1567221" y="405258"/>
                </a:cubicBezTo>
                <a:cubicBezTo>
                  <a:pt x="1535073" y="422820"/>
                  <a:pt x="1497569" y="431601"/>
                  <a:pt x="1454706" y="431601"/>
                </a:cubicBezTo>
                <a:cubicBezTo>
                  <a:pt x="1388825" y="431601"/>
                  <a:pt x="1337182" y="412204"/>
                  <a:pt x="1299776" y="373409"/>
                </a:cubicBezTo>
                <a:cubicBezTo>
                  <a:pt x="1262371" y="334615"/>
                  <a:pt x="1243668" y="281483"/>
                  <a:pt x="1243668" y="214014"/>
                </a:cubicBezTo>
                <a:cubicBezTo>
                  <a:pt x="1243668" y="146744"/>
                  <a:pt x="1262321" y="94257"/>
                  <a:pt x="1299627" y="56554"/>
                </a:cubicBezTo>
                <a:cubicBezTo>
                  <a:pt x="1336934" y="18851"/>
                  <a:pt x="1388825" y="0"/>
                  <a:pt x="14553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719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" y="3170238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" y="5051429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091752" y="3170238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091752" y="5051429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185149" y="3170238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185149" y="5051429"/>
            <a:ext cx="4006851" cy="1806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00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459666" y="0"/>
            <a:ext cx="4732337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39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51545" y="1719263"/>
            <a:ext cx="3533775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329115" y="1719263"/>
            <a:ext cx="3533775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106686" y="1719263"/>
            <a:ext cx="3533775" cy="24384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4" name="TextBox 3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7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10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957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67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10075" y="498475"/>
            <a:ext cx="8781927" cy="58610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967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38225" y="2654304"/>
            <a:ext cx="6391275" cy="36290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130925" y="574675"/>
            <a:ext cx="5022851" cy="32258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518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455863" y="674692"/>
            <a:ext cx="2641600" cy="341788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381127" y="1871667"/>
            <a:ext cx="3133725" cy="42243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91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5335588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335590" y="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335590" y="342900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763002" y="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763002" y="3429000"/>
            <a:ext cx="34274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80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89378" y="0"/>
            <a:ext cx="830262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630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596900"/>
            <a:ext cx="2370139" cy="566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369576" y="596900"/>
            <a:ext cx="2370139" cy="566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38021" y="596900"/>
            <a:ext cx="2370139" cy="566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62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14949" y="-19050"/>
            <a:ext cx="6877051" cy="6877050"/>
          </a:xfrm>
          <a:custGeom>
            <a:avLst/>
            <a:gdLst>
              <a:gd name="connsiteX0" fmla="*/ 7391400 w 7391400"/>
              <a:gd name="connsiteY0" fmla="*/ 0 h 7391400"/>
              <a:gd name="connsiteX1" fmla="*/ 7391400 w 7391400"/>
              <a:gd name="connsiteY1" fmla="*/ 7391400 h 7391400"/>
              <a:gd name="connsiteX2" fmla="*/ 0 w 7391400"/>
              <a:gd name="connsiteY2" fmla="*/ 7391400 h 739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1400" h="7391400">
                <a:moveTo>
                  <a:pt x="7391400" y="0"/>
                </a:moveTo>
                <a:lnTo>
                  <a:pt x="7391400" y="7391400"/>
                </a:lnTo>
                <a:lnTo>
                  <a:pt x="0" y="7391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51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251204"/>
            <a:ext cx="12192000" cy="36067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66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" y="3429000"/>
            <a:ext cx="60928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2504" y="0"/>
            <a:ext cx="6092825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387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85800" y="1009650"/>
            <a:ext cx="3200400" cy="58483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248651" y="0"/>
            <a:ext cx="3200400" cy="58483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724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7643813" cy="19351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" y="3894138"/>
            <a:ext cx="2271713" cy="29638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915834" y="3894138"/>
            <a:ext cx="2271713" cy="29638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271715" y="1935166"/>
            <a:ext cx="7643812" cy="2987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9920290" y="1"/>
            <a:ext cx="2271713" cy="19351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5798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500965" y="3428659"/>
            <a:ext cx="5161243" cy="5161243"/>
          </a:xfrm>
          <a:custGeom>
            <a:avLst/>
            <a:gdLst>
              <a:gd name="connsiteX0" fmla="*/ 2580622 w 5161243"/>
              <a:gd name="connsiteY0" fmla="*/ 0 h 5161243"/>
              <a:gd name="connsiteX1" fmla="*/ 3985568 w 5161243"/>
              <a:gd name="connsiteY1" fmla="*/ 581948 h 5161243"/>
              <a:gd name="connsiteX2" fmla="*/ 4579296 w 5161243"/>
              <a:gd name="connsiteY2" fmla="*/ 1175676 h 5161243"/>
              <a:gd name="connsiteX3" fmla="*/ 4579296 w 5161243"/>
              <a:gd name="connsiteY3" fmla="*/ 3985568 h 5161243"/>
              <a:gd name="connsiteX4" fmla="*/ 3985568 w 5161243"/>
              <a:gd name="connsiteY4" fmla="*/ 4579296 h 5161243"/>
              <a:gd name="connsiteX5" fmla="*/ 1175676 w 5161243"/>
              <a:gd name="connsiteY5" fmla="*/ 4579296 h 5161243"/>
              <a:gd name="connsiteX6" fmla="*/ 581948 w 5161243"/>
              <a:gd name="connsiteY6" fmla="*/ 3985568 h 5161243"/>
              <a:gd name="connsiteX7" fmla="*/ 581948 w 5161243"/>
              <a:gd name="connsiteY7" fmla="*/ 1175676 h 5161243"/>
              <a:gd name="connsiteX8" fmla="*/ 1175676 w 5161243"/>
              <a:gd name="connsiteY8" fmla="*/ 581948 h 5161243"/>
              <a:gd name="connsiteX9" fmla="*/ 2580622 w 5161243"/>
              <a:gd name="connsiteY9" fmla="*/ 0 h 516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1243" h="5161243">
                <a:moveTo>
                  <a:pt x="2580622" y="0"/>
                </a:moveTo>
                <a:cubicBezTo>
                  <a:pt x="3089113" y="0"/>
                  <a:pt x="3597603" y="193983"/>
                  <a:pt x="3985568" y="581948"/>
                </a:cubicBezTo>
                <a:lnTo>
                  <a:pt x="4579296" y="1175676"/>
                </a:lnTo>
                <a:cubicBezTo>
                  <a:pt x="5355226" y="1951606"/>
                  <a:pt x="5355226" y="3209638"/>
                  <a:pt x="4579296" y="3985568"/>
                </a:cubicBezTo>
                <a:lnTo>
                  <a:pt x="3985568" y="4579296"/>
                </a:lnTo>
                <a:cubicBezTo>
                  <a:pt x="3209638" y="5355226"/>
                  <a:pt x="1951606" y="5355226"/>
                  <a:pt x="1175676" y="4579296"/>
                </a:cubicBezTo>
                <a:lnTo>
                  <a:pt x="581948" y="3985568"/>
                </a:lnTo>
                <a:cubicBezTo>
                  <a:pt x="-193982" y="3209638"/>
                  <a:pt x="-193982" y="1951606"/>
                  <a:pt x="581948" y="1175676"/>
                </a:cubicBezTo>
                <a:lnTo>
                  <a:pt x="1175676" y="581948"/>
                </a:lnTo>
                <a:cubicBezTo>
                  <a:pt x="1563641" y="193983"/>
                  <a:pt x="2072132" y="0"/>
                  <a:pt x="258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470207" y="-1732588"/>
            <a:ext cx="5161243" cy="5161243"/>
          </a:xfrm>
          <a:custGeom>
            <a:avLst/>
            <a:gdLst>
              <a:gd name="connsiteX0" fmla="*/ 2580622 w 5161243"/>
              <a:gd name="connsiteY0" fmla="*/ 0 h 5161243"/>
              <a:gd name="connsiteX1" fmla="*/ 3985568 w 5161243"/>
              <a:gd name="connsiteY1" fmla="*/ 581948 h 5161243"/>
              <a:gd name="connsiteX2" fmla="*/ 4579296 w 5161243"/>
              <a:gd name="connsiteY2" fmla="*/ 1175676 h 5161243"/>
              <a:gd name="connsiteX3" fmla="*/ 4579296 w 5161243"/>
              <a:gd name="connsiteY3" fmla="*/ 3985568 h 5161243"/>
              <a:gd name="connsiteX4" fmla="*/ 3985568 w 5161243"/>
              <a:gd name="connsiteY4" fmla="*/ 4579296 h 5161243"/>
              <a:gd name="connsiteX5" fmla="*/ 1175676 w 5161243"/>
              <a:gd name="connsiteY5" fmla="*/ 4579296 h 5161243"/>
              <a:gd name="connsiteX6" fmla="*/ 581948 w 5161243"/>
              <a:gd name="connsiteY6" fmla="*/ 3985568 h 5161243"/>
              <a:gd name="connsiteX7" fmla="*/ 581948 w 5161243"/>
              <a:gd name="connsiteY7" fmla="*/ 1175676 h 5161243"/>
              <a:gd name="connsiteX8" fmla="*/ 1175676 w 5161243"/>
              <a:gd name="connsiteY8" fmla="*/ 581948 h 5161243"/>
              <a:gd name="connsiteX9" fmla="*/ 2580622 w 5161243"/>
              <a:gd name="connsiteY9" fmla="*/ 0 h 516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1243" h="5161243">
                <a:moveTo>
                  <a:pt x="2580622" y="0"/>
                </a:moveTo>
                <a:cubicBezTo>
                  <a:pt x="3089113" y="0"/>
                  <a:pt x="3597603" y="193983"/>
                  <a:pt x="3985568" y="581948"/>
                </a:cubicBezTo>
                <a:lnTo>
                  <a:pt x="4579296" y="1175676"/>
                </a:lnTo>
                <a:cubicBezTo>
                  <a:pt x="5355226" y="1951606"/>
                  <a:pt x="5355226" y="3209638"/>
                  <a:pt x="4579296" y="3985568"/>
                </a:cubicBezTo>
                <a:lnTo>
                  <a:pt x="3985568" y="4579296"/>
                </a:lnTo>
                <a:cubicBezTo>
                  <a:pt x="3209638" y="5355226"/>
                  <a:pt x="1951606" y="5355226"/>
                  <a:pt x="1175676" y="4579296"/>
                </a:cubicBezTo>
                <a:lnTo>
                  <a:pt x="581948" y="3985568"/>
                </a:lnTo>
                <a:cubicBezTo>
                  <a:pt x="-193982" y="3209638"/>
                  <a:pt x="-193982" y="1951606"/>
                  <a:pt x="581948" y="1175676"/>
                </a:cubicBezTo>
                <a:lnTo>
                  <a:pt x="1175676" y="581948"/>
                </a:lnTo>
                <a:cubicBezTo>
                  <a:pt x="1563641" y="193983"/>
                  <a:pt x="2072132" y="0"/>
                  <a:pt x="2580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627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0676" y="4"/>
            <a:ext cx="8061325" cy="21447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" y="2357441"/>
            <a:ext cx="3932239" cy="2143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260071" y="2357441"/>
            <a:ext cx="3932239" cy="2143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129575" y="4714879"/>
            <a:ext cx="3932239" cy="2143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07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94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48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600576" y="1875359"/>
            <a:ext cx="2990851" cy="4031957"/>
          </a:xfrm>
          <a:prstGeom prst="roundRect">
            <a:avLst>
              <a:gd name="adj" fmla="val 1623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4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12192000 w 12192000"/>
              <a:gd name="connsiteY1" fmla="*/ 5233271 h 6858000"/>
              <a:gd name="connsiteX2" fmla="*/ 0 w 12192000"/>
              <a:gd name="connsiteY2" fmla="*/ 6858000 h 6858000"/>
              <a:gd name="connsiteX3" fmla="*/ 0 w 12192000"/>
              <a:gd name="connsiteY3" fmla="*/ 16247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12192000" y="5233271"/>
                </a:lnTo>
                <a:lnTo>
                  <a:pt x="0" y="6858000"/>
                </a:lnTo>
                <a:lnTo>
                  <a:pt x="0" y="16247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14332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77937" y="4"/>
            <a:ext cx="3687763" cy="15668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77937" y="5291141"/>
            <a:ext cx="3687763" cy="15668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74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23659" y="1556657"/>
            <a:ext cx="3744687" cy="3744686"/>
          </a:xfrm>
          <a:custGeom>
            <a:avLst/>
            <a:gdLst>
              <a:gd name="connsiteX0" fmla="*/ 1872343 w 3744686"/>
              <a:gd name="connsiteY0" fmla="*/ 0 h 3744686"/>
              <a:gd name="connsiteX1" fmla="*/ 3744686 w 3744686"/>
              <a:gd name="connsiteY1" fmla="*/ 0 h 3744686"/>
              <a:gd name="connsiteX2" fmla="*/ 3744686 w 3744686"/>
              <a:gd name="connsiteY2" fmla="*/ 1872343 h 3744686"/>
              <a:gd name="connsiteX3" fmla="*/ 1872343 w 3744686"/>
              <a:gd name="connsiteY3" fmla="*/ 3744686 h 3744686"/>
              <a:gd name="connsiteX4" fmla="*/ 0 w 3744686"/>
              <a:gd name="connsiteY4" fmla="*/ 1872343 h 3744686"/>
              <a:gd name="connsiteX5" fmla="*/ 1872343 w 3744686"/>
              <a:gd name="connsiteY5" fmla="*/ 0 h 374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4686" h="3744686">
                <a:moveTo>
                  <a:pt x="1872343" y="0"/>
                </a:moveTo>
                <a:lnTo>
                  <a:pt x="3744686" y="0"/>
                </a:lnTo>
                <a:lnTo>
                  <a:pt x="3744686" y="1872343"/>
                </a:lnTo>
                <a:cubicBezTo>
                  <a:pt x="3744686" y="2906409"/>
                  <a:pt x="2906409" y="3744686"/>
                  <a:pt x="1872343" y="3744686"/>
                </a:cubicBezTo>
                <a:cubicBezTo>
                  <a:pt x="838277" y="3744686"/>
                  <a:pt x="0" y="2906409"/>
                  <a:pt x="0" y="1872343"/>
                </a:cubicBezTo>
                <a:cubicBezTo>
                  <a:pt x="0" y="838277"/>
                  <a:pt x="838277" y="0"/>
                  <a:pt x="18723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73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193736" y="4698124"/>
            <a:ext cx="5984805" cy="1623848"/>
          </a:xfrm>
          <a:custGeom>
            <a:avLst/>
            <a:gdLst>
              <a:gd name="connsiteX0" fmla="*/ 34166 w 5984805"/>
              <a:gd name="connsiteY0" fmla="*/ 0 h 1623848"/>
              <a:gd name="connsiteX1" fmla="*/ 5950639 w 5984805"/>
              <a:gd name="connsiteY1" fmla="*/ 0 h 1623848"/>
              <a:gd name="connsiteX2" fmla="*/ 5984805 w 5984805"/>
              <a:gd name="connsiteY2" fmla="*/ 34166 h 1623848"/>
              <a:gd name="connsiteX3" fmla="*/ 5984805 w 5984805"/>
              <a:gd name="connsiteY3" fmla="*/ 1589682 h 1623848"/>
              <a:gd name="connsiteX4" fmla="*/ 5950639 w 5984805"/>
              <a:gd name="connsiteY4" fmla="*/ 1623848 h 1623848"/>
              <a:gd name="connsiteX5" fmla="*/ 34166 w 5984805"/>
              <a:gd name="connsiteY5" fmla="*/ 1623848 h 1623848"/>
              <a:gd name="connsiteX6" fmla="*/ 0 w 5984805"/>
              <a:gd name="connsiteY6" fmla="*/ 1589682 h 1623848"/>
              <a:gd name="connsiteX7" fmla="*/ 0 w 5984805"/>
              <a:gd name="connsiteY7" fmla="*/ 34166 h 1623848"/>
              <a:gd name="connsiteX8" fmla="*/ 34166 w 5984805"/>
              <a:gd name="connsiteY8" fmla="*/ 0 h 162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84805" h="1623848">
                <a:moveTo>
                  <a:pt x="34166" y="0"/>
                </a:moveTo>
                <a:lnTo>
                  <a:pt x="5950639" y="0"/>
                </a:lnTo>
                <a:cubicBezTo>
                  <a:pt x="5969508" y="0"/>
                  <a:pt x="5984805" y="15297"/>
                  <a:pt x="5984805" y="34166"/>
                </a:cubicBezTo>
                <a:lnTo>
                  <a:pt x="5984805" y="1589682"/>
                </a:lnTo>
                <a:cubicBezTo>
                  <a:pt x="5984805" y="1608551"/>
                  <a:pt x="5969508" y="1623848"/>
                  <a:pt x="5950639" y="1623848"/>
                </a:cubicBezTo>
                <a:lnTo>
                  <a:pt x="34166" y="1623848"/>
                </a:lnTo>
                <a:cubicBezTo>
                  <a:pt x="15297" y="1623848"/>
                  <a:pt x="0" y="1608551"/>
                  <a:pt x="0" y="1589682"/>
                </a:cubicBezTo>
                <a:lnTo>
                  <a:pt x="0" y="34166"/>
                </a:lnTo>
                <a:cubicBezTo>
                  <a:pt x="0" y="15297"/>
                  <a:pt x="15297" y="0"/>
                  <a:pt x="341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370595" y="1537688"/>
            <a:ext cx="925124" cy="925124"/>
          </a:xfrm>
          <a:custGeom>
            <a:avLst/>
            <a:gdLst>
              <a:gd name="connsiteX0" fmla="*/ 462562 w 925124"/>
              <a:gd name="connsiteY0" fmla="*/ 0 h 925124"/>
              <a:gd name="connsiteX1" fmla="*/ 663606 w 925124"/>
              <a:gd name="connsiteY1" fmla="*/ 83275 h 925124"/>
              <a:gd name="connsiteX2" fmla="*/ 841849 w 925124"/>
              <a:gd name="connsiteY2" fmla="*/ 261518 h 925124"/>
              <a:gd name="connsiteX3" fmla="*/ 841849 w 925124"/>
              <a:gd name="connsiteY3" fmla="*/ 663606 h 925124"/>
              <a:gd name="connsiteX4" fmla="*/ 663606 w 925124"/>
              <a:gd name="connsiteY4" fmla="*/ 841849 h 925124"/>
              <a:gd name="connsiteX5" fmla="*/ 261518 w 925124"/>
              <a:gd name="connsiteY5" fmla="*/ 841849 h 925124"/>
              <a:gd name="connsiteX6" fmla="*/ 83275 w 925124"/>
              <a:gd name="connsiteY6" fmla="*/ 663606 h 925124"/>
              <a:gd name="connsiteX7" fmla="*/ 83275 w 925124"/>
              <a:gd name="connsiteY7" fmla="*/ 261518 h 925124"/>
              <a:gd name="connsiteX8" fmla="*/ 261518 w 925124"/>
              <a:gd name="connsiteY8" fmla="*/ 83275 h 925124"/>
              <a:gd name="connsiteX9" fmla="*/ 462562 w 925124"/>
              <a:gd name="connsiteY9" fmla="*/ 0 h 92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124" h="925124">
                <a:moveTo>
                  <a:pt x="462562" y="0"/>
                </a:moveTo>
                <a:cubicBezTo>
                  <a:pt x="535326" y="0"/>
                  <a:pt x="608090" y="27758"/>
                  <a:pt x="663606" y="83275"/>
                </a:cubicBezTo>
                <a:lnTo>
                  <a:pt x="841849" y="261518"/>
                </a:lnTo>
                <a:cubicBezTo>
                  <a:pt x="952883" y="372552"/>
                  <a:pt x="952883" y="552573"/>
                  <a:pt x="841849" y="663606"/>
                </a:cubicBezTo>
                <a:lnTo>
                  <a:pt x="663606" y="841849"/>
                </a:lnTo>
                <a:cubicBezTo>
                  <a:pt x="552573" y="952883"/>
                  <a:pt x="372552" y="952883"/>
                  <a:pt x="261518" y="841849"/>
                </a:cubicBezTo>
                <a:lnTo>
                  <a:pt x="83275" y="663606"/>
                </a:lnTo>
                <a:cubicBezTo>
                  <a:pt x="-27758" y="552573"/>
                  <a:pt x="-27758" y="372552"/>
                  <a:pt x="83275" y="261518"/>
                </a:cubicBezTo>
                <a:lnTo>
                  <a:pt x="261518" y="83275"/>
                </a:lnTo>
                <a:cubicBezTo>
                  <a:pt x="317035" y="27758"/>
                  <a:pt x="389799" y="0"/>
                  <a:pt x="462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7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309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473700" y="3962400"/>
            <a:ext cx="1244600" cy="1244600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09686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293001" y="1788510"/>
            <a:ext cx="2578201" cy="195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207002" y="1788510"/>
            <a:ext cx="1453812" cy="195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750170" y="1788510"/>
            <a:ext cx="1453812" cy="9363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750170" y="2811597"/>
            <a:ext cx="1453812" cy="9363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333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370595" y="4395188"/>
            <a:ext cx="925124" cy="925124"/>
          </a:xfrm>
          <a:custGeom>
            <a:avLst/>
            <a:gdLst>
              <a:gd name="connsiteX0" fmla="*/ 462562 w 925124"/>
              <a:gd name="connsiteY0" fmla="*/ 0 h 925124"/>
              <a:gd name="connsiteX1" fmla="*/ 663606 w 925124"/>
              <a:gd name="connsiteY1" fmla="*/ 83275 h 925124"/>
              <a:gd name="connsiteX2" fmla="*/ 841849 w 925124"/>
              <a:gd name="connsiteY2" fmla="*/ 261518 h 925124"/>
              <a:gd name="connsiteX3" fmla="*/ 841849 w 925124"/>
              <a:gd name="connsiteY3" fmla="*/ 663606 h 925124"/>
              <a:gd name="connsiteX4" fmla="*/ 663606 w 925124"/>
              <a:gd name="connsiteY4" fmla="*/ 841849 h 925124"/>
              <a:gd name="connsiteX5" fmla="*/ 261518 w 925124"/>
              <a:gd name="connsiteY5" fmla="*/ 841849 h 925124"/>
              <a:gd name="connsiteX6" fmla="*/ 83275 w 925124"/>
              <a:gd name="connsiteY6" fmla="*/ 663606 h 925124"/>
              <a:gd name="connsiteX7" fmla="*/ 83275 w 925124"/>
              <a:gd name="connsiteY7" fmla="*/ 261518 h 925124"/>
              <a:gd name="connsiteX8" fmla="*/ 261518 w 925124"/>
              <a:gd name="connsiteY8" fmla="*/ 83275 h 925124"/>
              <a:gd name="connsiteX9" fmla="*/ 462562 w 925124"/>
              <a:gd name="connsiteY9" fmla="*/ 0 h 92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124" h="925124">
                <a:moveTo>
                  <a:pt x="462562" y="0"/>
                </a:moveTo>
                <a:cubicBezTo>
                  <a:pt x="535326" y="0"/>
                  <a:pt x="608090" y="27758"/>
                  <a:pt x="663606" y="83275"/>
                </a:cubicBezTo>
                <a:lnTo>
                  <a:pt x="841849" y="261518"/>
                </a:lnTo>
                <a:cubicBezTo>
                  <a:pt x="952883" y="372552"/>
                  <a:pt x="952883" y="552573"/>
                  <a:pt x="841849" y="663606"/>
                </a:cubicBezTo>
                <a:lnTo>
                  <a:pt x="663606" y="841849"/>
                </a:lnTo>
                <a:cubicBezTo>
                  <a:pt x="552573" y="952883"/>
                  <a:pt x="372552" y="952883"/>
                  <a:pt x="261518" y="841849"/>
                </a:cubicBezTo>
                <a:lnTo>
                  <a:pt x="83275" y="663606"/>
                </a:lnTo>
                <a:cubicBezTo>
                  <a:pt x="-27758" y="552573"/>
                  <a:pt x="-27758" y="372552"/>
                  <a:pt x="83275" y="261518"/>
                </a:cubicBezTo>
                <a:lnTo>
                  <a:pt x="261518" y="83275"/>
                </a:lnTo>
                <a:cubicBezTo>
                  <a:pt x="317035" y="27758"/>
                  <a:pt x="389799" y="0"/>
                  <a:pt x="462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7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87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38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995" y="3484183"/>
            <a:ext cx="2616200" cy="33750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896131" y="4"/>
            <a:ext cx="2616200" cy="33750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3000" y="1741491"/>
            <a:ext cx="2616200" cy="3375025"/>
          </a:xfrm>
          <a:prstGeom prst="rect">
            <a:avLst/>
          </a:prstGeom>
          <a:effectLst>
            <a:outerShdw blurRad="254000" algn="ctr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683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3099606" y="-3322234"/>
            <a:ext cx="15141163" cy="15808765"/>
          </a:xfrm>
          <a:custGeom>
            <a:avLst/>
            <a:gdLst>
              <a:gd name="connsiteX0" fmla="*/ 15141162 w 15141162"/>
              <a:gd name="connsiteY0" fmla="*/ 0 h 15808765"/>
              <a:gd name="connsiteX1" fmla="*/ 12283297 w 15141162"/>
              <a:gd name="connsiteY1" fmla="*/ 15808765 h 15808765"/>
              <a:gd name="connsiteX2" fmla="*/ 0 w 15141162"/>
              <a:gd name="connsiteY2" fmla="*/ 5369323 h 158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1162" h="15808765">
                <a:moveTo>
                  <a:pt x="15141162" y="0"/>
                </a:moveTo>
                <a:lnTo>
                  <a:pt x="12283297" y="15808765"/>
                </a:lnTo>
                <a:lnTo>
                  <a:pt x="0" y="5369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1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571663 w 12192000"/>
              <a:gd name="connsiteY1" fmla="*/ 0 h 6858000"/>
              <a:gd name="connsiteX2" fmla="*/ 12192000 w 12192000"/>
              <a:gd name="connsiteY2" fmla="*/ 6858000 h 6858000"/>
              <a:gd name="connsiteX3" fmla="*/ 5620337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571663" y="0"/>
                </a:lnTo>
                <a:lnTo>
                  <a:pt x="12192000" y="6858000"/>
                </a:lnTo>
                <a:lnTo>
                  <a:pt x="5620337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53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64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794000"/>
            <a:ext cx="4064000" cy="406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28000" y="2794000"/>
            <a:ext cx="4064000" cy="406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064000" y="2794000"/>
            <a:ext cx="4064000" cy="4064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07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501" y="1282700"/>
            <a:ext cx="7365069" cy="5523802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 rot="17902550">
            <a:off x="2334519" y="1785222"/>
            <a:ext cx="1975764" cy="3968975"/>
          </a:xfrm>
          <a:custGeom>
            <a:avLst/>
            <a:gdLst>
              <a:gd name="connsiteX0" fmla="*/ 0 w 1800225"/>
              <a:gd name="connsiteY0" fmla="*/ 0 h 3233735"/>
              <a:gd name="connsiteX1" fmla="*/ 1800225 w 1800225"/>
              <a:gd name="connsiteY1" fmla="*/ 0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800225"/>
              <a:gd name="connsiteY0" fmla="*/ 0 h 3233735"/>
              <a:gd name="connsiteX1" fmla="*/ 1677590 w 1800225"/>
              <a:gd name="connsiteY1" fmla="*/ 542574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946210"/>
              <a:gd name="connsiteY0" fmla="*/ 0 h 3968975"/>
              <a:gd name="connsiteX1" fmla="*/ 1677590 w 1946210"/>
              <a:gd name="connsiteY1" fmla="*/ 542574 h 3968975"/>
              <a:gd name="connsiteX2" fmla="*/ 1946210 w 1946210"/>
              <a:gd name="connsiteY2" fmla="*/ 3968975 h 3968975"/>
              <a:gd name="connsiteX3" fmla="*/ 0 w 1946210"/>
              <a:gd name="connsiteY3" fmla="*/ 3233735 h 3968975"/>
              <a:gd name="connsiteX4" fmla="*/ 0 w 1946210"/>
              <a:gd name="connsiteY4" fmla="*/ 0 h 3968975"/>
              <a:gd name="connsiteX0" fmla="*/ 29554 w 1975764"/>
              <a:gd name="connsiteY0" fmla="*/ 0 h 3968975"/>
              <a:gd name="connsiteX1" fmla="*/ 1707144 w 1975764"/>
              <a:gd name="connsiteY1" fmla="*/ 542574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764" h="3968975">
                <a:moveTo>
                  <a:pt x="29554" y="0"/>
                </a:moveTo>
                <a:lnTo>
                  <a:pt x="1707144" y="542574"/>
                </a:lnTo>
                <a:lnTo>
                  <a:pt x="1975764" y="3968975"/>
                </a:lnTo>
                <a:lnTo>
                  <a:pt x="0" y="3916564"/>
                </a:lnTo>
                <a:lnTo>
                  <a:pt x="29554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 rot="17902550">
            <a:off x="2274558" y="1454111"/>
            <a:ext cx="2027244" cy="4105633"/>
          </a:xfrm>
          <a:custGeom>
            <a:avLst/>
            <a:gdLst>
              <a:gd name="connsiteX0" fmla="*/ 0 w 1800225"/>
              <a:gd name="connsiteY0" fmla="*/ 0 h 3233735"/>
              <a:gd name="connsiteX1" fmla="*/ 1800225 w 1800225"/>
              <a:gd name="connsiteY1" fmla="*/ 0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800225"/>
              <a:gd name="connsiteY0" fmla="*/ 0 h 3233735"/>
              <a:gd name="connsiteX1" fmla="*/ 1677590 w 1800225"/>
              <a:gd name="connsiteY1" fmla="*/ 542574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946210"/>
              <a:gd name="connsiteY0" fmla="*/ 0 h 3968975"/>
              <a:gd name="connsiteX1" fmla="*/ 1677590 w 1946210"/>
              <a:gd name="connsiteY1" fmla="*/ 542574 h 3968975"/>
              <a:gd name="connsiteX2" fmla="*/ 1946210 w 1946210"/>
              <a:gd name="connsiteY2" fmla="*/ 3968975 h 3968975"/>
              <a:gd name="connsiteX3" fmla="*/ 0 w 1946210"/>
              <a:gd name="connsiteY3" fmla="*/ 3233735 h 3968975"/>
              <a:gd name="connsiteX4" fmla="*/ 0 w 1946210"/>
              <a:gd name="connsiteY4" fmla="*/ 0 h 3968975"/>
              <a:gd name="connsiteX0" fmla="*/ 29554 w 1975764"/>
              <a:gd name="connsiteY0" fmla="*/ 0 h 3968975"/>
              <a:gd name="connsiteX1" fmla="*/ 1707144 w 1975764"/>
              <a:gd name="connsiteY1" fmla="*/ 542574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1975764"/>
              <a:gd name="connsiteY0" fmla="*/ 0 h 3968975"/>
              <a:gd name="connsiteX1" fmla="*/ 1756653 w 1975764"/>
              <a:gd name="connsiteY1" fmla="*/ 580785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2056798"/>
              <a:gd name="connsiteY0" fmla="*/ 0 h 4105633"/>
              <a:gd name="connsiteX1" fmla="*/ 1756653 w 2056798"/>
              <a:gd name="connsiteY1" fmla="*/ 580785 h 4105633"/>
              <a:gd name="connsiteX2" fmla="*/ 2056798 w 2056798"/>
              <a:gd name="connsiteY2" fmla="*/ 4105633 h 4105633"/>
              <a:gd name="connsiteX3" fmla="*/ 0 w 2056798"/>
              <a:gd name="connsiteY3" fmla="*/ 3916564 h 4105633"/>
              <a:gd name="connsiteX4" fmla="*/ 29554 w 2056798"/>
              <a:gd name="connsiteY4" fmla="*/ 0 h 4105633"/>
              <a:gd name="connsiteX0" fmla="*/ 0 w 2027244"/>
              <a:gd name="connsiteY0" fmla="*/ 0 h 4105633"/>
              <a:gd name="connsiteX1" fmla="*/ 1727099 w 2027244"/>
              <a:gd name="connsiteY1" fmla="*/ 580785 h 4105633"/>
              <a:gd name="connsiteX2" fmla="*/ 2027244 w 2027244"/>
              <a:gd name="connsiteY2" fmla="*/ 4105633 h 4105633"/>
              <a:gd name="connsiteX3" fmla="*/ 2419 w 2027244"/>
              <a:gd name="connsiteY3" fmla="*/ 4029203 h 4105633"/>
              <a:gd name="connsiteX4" fmla="*/ 0 w 2027244"/>
              <a:gd name="connsiteY4" fmla="*/ 0 h 410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244" h="4105633">
                <a:moveTo>
                  <a:pt x="0" y="0"/>
                </a:moveTo>
                <a:lnTo>
                  <a:pt x="1727099" y="580785"/>
                </a:lnTo>
                <a:lnTo>
                  <a:pt x="2027244" y="4105633"/>
                </a:lnTo>
                <a:lnTo>
                  <a:pt x="2419" y="4029203"/>
                </a:lnTo>
                <a:cubicBezTo>
                  <a:pt x="1613" y="2686135"/>
                  <a:pt x="806" y="1343068"/>
                  <a:pt x="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10" name="TextBox 9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3" y="1462255"/>
            <a:ext cx="4012459" cy="4675818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rot="19854443">
            <a:off x="1691852" y="1838898"/>
            <a:ext cx="2032789" cy="3359876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789" h="3359876">
                <a:moveTo>
                  <a:pt x="0" y="0"/>
                </a:moveTo>
                <a:lnTo>
                  <a:pt x="1803277" y="119440"/>
                </a:lnTo>
                <a:lnTo>
                  <a:pt x="2032789" y="3283941"/>
                </a:lnTo>
                <a:lnTo>
                  <a:pt x="19065" y="335987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 rot="19854443">
            <a:off x="1863807" y="1397985"/>
            <a:ext cx="2194088" cy="3537077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  <a:gd name="connsiteX0" fmla="*/ 0 w 2194088"/>
              <a:gd name="connsiteY0" fmla="*/ 0 h 3493594"/>
              <a:gd name="connsiteX1" fmla="*/ 1803277 w 2194088"/>
              <a:gd name="connsiteY1" fmla="*/ 119440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493594"/>
              <a:gd name="connsiteX1" fmla="*/ 1887449 w 2194088"/>
              <a:gd name="connsiteY1" fmla="*/ 144475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537077"/>
              <a:gd name="connsiteX1" fmla="*/ 1887449 w 2194088"/>
              <a:gd name="connsiteY1" fmla="*/ 144475 h 3537077"/>
              <a:gd name="connsiteX2" fmla="*/ 2194088 w 2194088"/>
              <a:gd name="connsiteY2" fmla="*/ 3493594 h 3537077"/>
              <a:gd name="connsiteX3" fmla="*/ 73068 w 2194088"/>
              <a:gd name="connsiteY3" fmla="*/ 3537077 h 3537077"/>
              <a:gd name="connsiteX4" fmla="*/ 0 w 2194088"/>
              <a:gd name="connsiteY4" fmla="*/ 0 h 353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088" h="3537077">
                <a:moveTo>
                  <a:pt x="0" y="0"/>
                </a:moveTo>
                <a:lnTo>
                  <a:pt x="1887449" y="144475"/>
                </a:lnTo>
                <a:lnTo>
                  <a:pt x="2194088" y="3493594"/>
                </a:lnTo>
                <a:lnTo>
                  <a:pt x="73068" y="3537077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 rot="19854443">
            <a:off x="2077880" y="717518"/>
            <a:ext cx="2426573" cy="3861848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  <a:gd name="connsiteX0" fmla="*/ 0 w 2194088"/>
              <a:gd name="connsiteY0" fmla="*/ 0 h 3493594"/>
              <a:gd name="connsiteX1" fmla="*/ 1803277 w 2194088"/>
              <a:gd name="connsiteY1" fmla="*/ 119440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493594"/>
              <a:gd name="connsiteX1" fmla="*/ 1887449 w 2194088"/>
              <a:gd name="connsiteY1" fmla="*/ 144475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537077"/>
              <a:gd name="connsiteX1" fmla="*/ 1887449 w 2194088"/>
              <a:gd name="connsiteY1" fmla="*/ 144475 h 3537077"/>
              <a:gd name="connsiteX2" fmla="*/ 2194088 w 2194088"/>
              <a:gd name="connsiteY2" fmla="*/ 3493594 h 3537077"/>
              <a:gd name="connsiteX3" fmla="*/ 73068 w 2194088"/>
              <a:gd name="connsiteY3" fmla="*/ 3537077 h 3537077"/>
              <a:gd name="connsiteX4" fmla="*/ 0 w 2194088"/>
              <a:gd name="connsiteY4" fmla="*/ 0 h 3537077"/>
              <a:gd name="connsiteX0" fmla="*/ 0 w 2426573"/>
              <a:gd name="connsiteY0" fmla="*/ 0 h 3781008"/>
              <a:gd name="connsiteX1" fmla="*/ 1887449 w 2426573"/>
              <a:gd name="connsiteY1" fmla="*/ 144475 h 3781008"/>
              <a:gd name="connsiteX2" fmla="*/ 2426573 w 2426573"/>
              <a:gd name="connsiteY2" fmla="*/ 3781008 h 3781008"/>
              <a:gd name="connsiteX3" fmla="*/ 73068 w 2426573"/>
              <a:gd name="connsiteY3" fmla="*/ 3537077 h 3781008"/>
              <a:gd name="connsiteX4" fmla="*/ 0 w 2426573"/>
              <a:gd name="connsiteY4" fmla="*/ 0 h 3781008"/>
              <a:gd name="connsiteX0" fmla="*/ 0 w 2426573"/>
              <a:gd name="connsiteY0" fmla="*/ 0 h 3861848"/>
              <a:gd name="connsiteX1" fmla="*/ 1887449 w 2426573"/>
              <a:gd name="connsiteY1" fmla="*/ 144475 h 3861848"/>
              <a:gd name="connsiteX2" fmla="*/ 2426573 w 2426573"/>
              <a:gd name="connsiteY2" fmla="*/ 3781008 h 3861848"/>
              <a:gd name="connsiteX3" fmla="*/ 137613 w 2426573"/>
              <a:gd name="connsiteY3" fmla="*/ 3861848 h 3861848"/>
              <a:gd name="connsiteX4" fmla="*/ 0 w 2426573"/>
              <a:gd name="connsiteY4" fmla="*/ 0 h 3861848"/>
              <a:gd name="connsiteX0" fmla="*/ 0 w 2426573"/>
              <a:gd name="connsiteY0" fmla="*/ 0 h 3861848"/>
              <a:gd name="connsiteX1" fmla="*/ 2026662 w 2426573"/>
              <a:gd name="connsiteY1" fmla="*/ 178335 h 3861848"/>
              <a:gd name="connsiteX2" fmla="*/ 2426573 w 2426573"/>
              <a:gd name="connsiteY2" fmla="*/ 3781008 h 3861848"/>
              <a:gd name="connsiteX3" fmla="*/ 137613 w 2426573"/>
              <a:gd name="connsiteY3" fmla="*/ 3861848 h 3861848"/>
              <a:gd name="connsiteX4" fmla="*/ 0 w 2426573"/>
              <a:gd name="connsiteY4" fmla="*/ 0 h 386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573" h="3861848">
                <a:moveTo>
                  <a:pt x="0" y="0"/>
                </a:moveTo>
                <a:lnTo>
                  <a:pt x="2026662" y="178335"/>
                </a:lnTo>
                <a:lnTo>
                  <a:pt x="2426573" y="3781008"/>
                </a:lnTo>
                <a:lnTo>
                  <a:pt x="137613" y="3861848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>
            <a:lvl1pPr marL="0" indent="0">
              <a:buNone/>
              <a:defRPr sz="133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936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29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532258">
            <a:off x="7205913" y="2174583"/>
            <a:ext cx="1121163" cy="1931112"/>
          </a:xfrm>
          <a:custGeom>
            <a:avLst/>
            <a:gdLst>
              <a:gd name="connsiteX0" fmla="*/ 0 w 838200"/>
              <a:gd name="connsiteY0" fmla="*/ 0 h 1866900"/>
              <a:gd name="connsiteX1" fmla="*/ 838200 w 838200"/>
              <a:gd name="connsiteY1" fmla="*/ 0 h 1866900"/>
              <a:gd name="connsiteX2" fmla="*/ 838200 w 838200"/>
              <a:gd name="connsiteY2" fmla="*/ 1866900 h 1866900"/>
              <a:gd name="connsiteX3" fmla="*/ 0 w 838200"/>
              <a:gd name="connsiteY3" fmla="*/ 1866900 h 1866900"/>
              <a:gd name="connsiteX4" fmla="*/ 0 w 838200"/>
              <a:gd name="connsiteY4" fmla="*/ 0 h 1866900"/>
              <a:gd name="connsiteX0" fmla="*/ 0 w 985404"/>
              <a:gd name="connsiteY0" fmla="*/ 75996 h 1942896"/>
              <a:gd name="connsiteX1" fmla="*/ 985404 w 985404"/>
              <a:gd name="connsiteY1" fmla="*/ 0 h 1942896"/>
              <a:gd name="connsiteX2" fmla="*/ 838200 w 985404"/>
              <a:gd name="connsiteY2" fmla="*/ 1942896 h 1942896"/>
              <a:gd name="connsiteX3" fmla="*/ 0 w 985404"/>
              <a:gd name="connsiteY3" fmla="*/ 1942896 h 1942896"/>
              <a:gd name="connsiteX4" fmla="*/ 0 w 985404"/>
              <a:gd name="connsiteY4" fmla="*/ 75996 h 1942896"/>
              <a:gd name="connsiteX0" fmla="*/ 0 w 991334"/>
              <a:gd name="connsiteY0" fmla="*/ 75996 h 1942896"/>
              <a:gd name="connsiteX1" fmla="*/ 985404 w 991334"/>
              <a:gd name="connsiteY1" fmla="*/ 0 h 1942896"/>
              <a:gd name="connsiteX2" fmla="*/ 991334 w 991334"/>
              <a:gd name="connsiteY2" fmla="*/ 1874007 h 1942896"/>
              <a:gd name="connsiteX3" fmla="*/ 0 w 991334"/>
              <a:gd name="connsiteY3" fmla="*/ 1942896 h 1942896"/>
              <a:gd name="connsiteX4" fmla="*/ 0 w 991334"/>
              <a:gd name="connsiteY4" fmla="*/ 75996 h 1942896"/>
              <a:gd name="connsiteX0" fmla="*/ 106260 w 1097594"/>
              <a:gd name="connsiteY0" fmla="*/ 75996 h 1920921"/>
              <a:gd name="connsiteX1" fmla="*/ 1091664 w 1097594"/>
              <a:gd name="connsiteY1" fmla="*/ 0 h 1920921"/>
              <a:gd name="connsiteX2" fmla="*/ 1097594 w 1097594"/>
              <a:gd name="connsiteY2" fmla="*/ 1874007 h 1920921"/>
              <a:gd name="connsiteX3" fmla="*/ 0 w 1097594"/>
              <a:gd name="connsiteY3" fmla="*/ 1920921 h 1920921"/>
              <a:gd name="connsiteX4" fmla="*/ 106260 w 1097594"/>
              <a:gd name="connsiteY4" fmla="*/ 75996 h 1920921"/>
              <a:gd name="connsiteX0" fmla="*/ 0 w 1111628"/>
              <a:gd name="connsiteY0" fmla="*/ 149399 h 1920921"/>
              <a:gd name="connsiteX1" fmla="*/ 1105698 w 1111628"/>
              <a:gd name="connsiteY1" fmla="*/ 0 h 1920921"/>
              <a:gd name="connsiteX2" fmla="*/ 1111628 w 1111628"/>
              <a:gd name="connsiteY2" fmla="*/ 1874007 h 1920921"/>
              <a:gd name="connsiteX3" fmla="*/ 14034 w 1111628"/>
              <a:gd name="connsiteY3" fmla="*/ 1920921 h 1920921"/>
              <a:gd name="connsiteX4" fmla="*/ 0 w 1111628"/>
              <a:gd name="connsiteY4" fmla="*/ 149399 h 1920921"/>
              <a:gd name="connsiteX0" fmla="*/ 0 w 1117537"/>
              <a:gd name="connsiteY0" fmla="*/ 157632 h 1929154"/>
              <a:gd name="connsiteX1" fmla="*/ 1117267 w 1117537"/>
              <a:gd name="connsiteY1" fmla="*/ 0 h 1929154"/>
              <a:gd name="connsiteX2" fmla="*/ 1111628 w 1117537"/>
              <a:gd name="connsiteY2" fmla="*/ 1882240 h 1929154"/>
              <a:gd name="connsiteX3" fmla="*/ 14034 w 1117537"/>
              <a:gd name="connsiteY3" fmla="*/ 1929154 h 1929154"/>
              <a:gd name="connsiteX4" fmla="*/ 0 w 1117537"/>
              <a:gd name="connsiteY4" fmla="*/ 157632 h 1929154"/>
              <a:gd name="connsiteX0" fmla="*/ 0 w 1109105"/>
              <a:gd name="connsiteY0" fmla="*/ 149889 h 1929154"/>
              <a:gd name="connsiteX1" fmla="*/ 1108835 w 1109105"/>
              <a:gd name="connsiteY1" fmla="*/ 0 h 1929154"/>
              <a:gd name="connsiteX2" fmla="*/ 1103196 w 1109105"/>
              <a:gd name="connsiteY2" fmla="*/ 1882240 h 1929154"/>
              <a:gd name="connsiteX3" fmla="*/ 5602 w 1109105"/>
              <a:gd name="connsiteY3" fmla="*/ 1929154 h 1929154"/>
              <a:gd name="connsiteX4" fmla="*/ 0 w 1109105"/>
              <a:gd name="connsiteY4" fmla="*/ 149889 h 1929154"/>
              <a:gd name="connsiteX0" fmla="*/ 0 w 1121163"/>
              <a:gd name="connsiteY0" fmla="*/ 154984 h 1929154"/>
              <a:gd name="connsiteX1" fmla="*/ 1120893 w 1121163"/>
              <a:gd name="connsiteY1" fmla="*/ 0 h 1929154"/>
              <a:gd name="connsiteX2" fmla="*/ 1115254 w 1121163"/>
              <a:gd name="connsiteY2" fmla="*/ 1882240 h 1929154"/>
              <a:gd name="connsiteX3" fmla="*/ 17660 w 1121163"/>
              <a:gd name="connsiteY3" fmla="*/ 1929154 h 1929154"/>
              <a:gd name="connsiteX4" fmla="*/ 0 w 1121163"/>
              <a:gd name="connsiteY4" fmla="*/ 154984 h 1929154"/>
              <a:gd name="connsiteX0" fmla="*/ 0 w 1121163"/>
              <a:gd name="connsiteY0" fmla="*/ 154984 h 1931112"/>
              <a:gd name="connsiteX1" fmla="*/ 1120893 w 1121163"/>
              <a:gd name="connsiteY1" fmla="*/ 0 h 1931112"/>
              <a:gd name="connsiteX2" fmla="*/ 1115254 w 1121163"/>
              <a:gd name="connsiteY2" fmla="*/ 1882240 h 1931112"/>
              <a:gd name="connsiteX3" fmla="*/ 5111 w 1121163"/>
              <a:gd name="connsiteY3" fmla="*/ 1931112 h 1931112"/>
              <a:gd name="connsiteX4" fmla="*/ 0 w 1121163"/>
              <a:gd name="connsiteY4" fmla="*/ 154984 h 193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163" h="1931112">
                <a:moveTo>
                  <a:pt x="0" y="154984"/>
                </a:moveTo>
                <a:lnTo>
                  <a:pt x="1120893" y="0"/>
                </a:lnTo>
                <a:cubicBezTo>
                  <a:pt x="1122870" y="624669"/>
                  <a:pt x="1113277" y="1257571"/>
                  <a:pt x="1115254" y="1882240"/>
                </a:cubicBezTo>
                <a:lnTo>
                  <a:pt x="5111" y="1931112"/>
                </a:lnTo>
                <a:cubicBezTo>
                  <a:pt x="3244" y="1338024"/>
                  <a:pt x="1867" y="748072"/>
                  <a:pt x="0" y="154984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84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73637" y="1450978"/>
            <a:ext cx="2239963" cy="39608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4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79361" y="1812925"/>
            <a:ext cx="2632075" cy="3532188"/>
          </a:xfrm>
          <a:prstGeom prst="roundRect">
            <a:avLst>
              <a:gd name="adj" fmla="val 985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8183945" y="1812925"/>
            <a:ext cx="2632075" cy="3532188"/>
          </a:xfrm>
          <a:prstGeom prst="roundRect">
            <a:avLst>
              <a:gd name="adj" fmla="val 985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374777" y="1812925"/>
            <a:ext cx="2632075" cy="3532188"/>
          </a:xfrm>
          <a:prstGeom prst="roundRect">
            <a:avLst>
              <a:gd name="adj" fmla="val 985"/>
            </a:avLst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545" y="551545"/>
            <a:ext cx="11088915" cy="731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defRPr>
            </a:lvl1pPr>
          </a:lstStyle>
          <a:p>
            <a:pPr lvl="0"/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5258495" y="1144203"/>
            <a:ext cx="167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Minimalist Presentation</a:t>
            </a:r>
            <a:endParaRPr lang="id-ID" sz="1200">
              <a:solidFill>
                <a:schemeClr val="bg1">
                  <a:lumMod val="7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1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  <p:bldP spid="7" grpId="0" build="p">
        <p:tmplLst>
          <p:tmpl lvl="1">
            <p:tnLst>
              <p:par>
                <p:cTn presetID="2" presetClass="entr" presetSubtype="1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81351" y="0"/>
            <a:ext cx="35052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88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308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9623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281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8537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A717-82BF-9A46-8E1F-1B3228D92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E18DF-60EA-C41F-9F8D-D8E1874F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670E-B750-3745-9983-871BE4E9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83F9A-A1EF-3E43-92E0-D395641BD1C2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DC97-7D33-B072-E657-10728A4B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93B5B-CEA2-4FE1-CA60-97645F50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FEB6-7F69-0045-BD9B-412564484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5310188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10188" y="0"/>
            <a:ext cx="3429000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739190" y="3429000"/>
            <a:ext cx="3452812" cy="3429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01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34972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62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9101" y="342900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257549" y="59055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6001" y="342900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934449" y="590550"/>
            <a:ext cx="2838451" cy="28384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45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5692775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824541" y="4822829"/>
            <a:ext cx="2035175" cy="2035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989889" y="4822829"/>
            <a:ext cx="2035175" cy="2035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0155237" y="4822829"/>
            <a:ext cx="2035175" cy="20351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89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595101" y="6437622"/>
            <a:ext cx="62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>
                    <a:lumMod val="75000"/>
                  </a:schemeClr>
                </a:solidFill>
                <a:latin typeface="Aller Light" panose="0200050300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1200" b="0" i="0">
              <a:solidFill>
                <a:schemeClr val="bg1">
                  <a:lumMod val="75000"/>
                </a:schemeClr>
              </a:solidFill>
              <a:latin typeface="Aller Light" panose="0200050300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47485" y="6453011"/>
            <a:ext cx="1337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Aller Light" panose="0200050300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www.website.com</a:t>
            </a:r>
            <a:endParaRPr lang="id-ID" sz="1200">
              <a:solidFill>
                <a:schemeClr val="bg1">
                  <a:lumMod val="75000"/>
                </a:schemeClr>
              </a:solidFill>
              <a:latin typeface="Aller Light" panose="0200050300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2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ckademic.com/a-complete-guide-to-langchain-in-javascript-e54baff70dd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alf Frame 13"/>
          <p:cNvSpPr/>
          <p:nvPr/>
        </p:nvSpPr>
        <p:spPr>
          <a:xfrm>
            <a:off x="236027" y="24342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flipH="1" flipV="1">
            <a:off x="11052693" y="577891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0569" y="1397124"/>
            <a:ext cx="7032124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>
                <a:solidFill>
                  <a:schemeClr val="accent5">
                    <a:lumMod val="75000"/>
                  </a:schemeClr>
                </a:solidFill>
                <a:latin typeface="Aller"/>
              </a:rPr>
              <a:t>The Developer and the Data Scientist</a:t>
            </a:r>
            <a:endParaRPr lang="id-ID" sz="8000">
              <a:solidFill>
                <a:schemeClr val="accent5">
                  <a:lumMod val="75000"/>
                </a:schemeClr>
              </a:solidFill>
              <a:latin typeface="Aller"/>
            </a:endParaRPr>
          </a:p>
        </p:txBody>
      </p:sp>
      <p:pic>
        <p:nvPicPr>
          <p:cNvPr id="6" name="Picture 5" descr="A couple of people standing on a mountain&#10;&#10;Description automatically generated">
            <a:extLst>
              <a:ext uri="{FF2B5EF4-FFF2-40B4-BE49-F238E27FC236}">
                <a16:creationId xmlns:a16="http://schemas.microsoft.com/office/drawing/2014/main" id="{FCA84697-63A5-1D46-E816-DE6E34F3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7CB5E4-B1E5-E9E3-2031-E08443660C35}"/>
              </a:ext>
            </a:extLst>
          </p:cNvPr>
          <p:cNvSpPr txBox="1"/>
          <p:nvPr/>
        </p:nvSpPr>
        <p:spPr>
          <a:xfrm>
            <a:off x="5204422" y="5848120"/>
            <a:ext cx="4921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 AI has been harmed during the making of this presentation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DC2DF-97B4-8A9D-3B61-471D83532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590" y="5848120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14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What Is Developer Power?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CED8A2BA-13FE-41D0-7910-54D57A0F287A}"/>
              </a:ext>
            </a:extLst>
          </p:cNvPr>
          <p:cNvSpPr/>
          <p:nvPr/>
        </p:nvSpPr>
        <p:spPr>
          <a:xfrm>
            <a:off x="3526786" y="1364776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8F5575-4A8C-8D7D-F7B2-17CED10DAB81}"/>
              </a:ext>
            </a:extLst>
          </p:cNvPr>
          <p:cNvSpPr/>
          <p:nvPr/>
        </p:nvSpPr>
        <p:spPr>
          <a:xfrm>
            <a:off x="4792553" y="1655928"/>
            <a:ext cx="73188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Creating applications and systems that efficiently perform tasks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08680-C24C-393E-BAAF-9499519A933A}"/>
              </a:ext>
            </a:extLst>
          </p:cNvPr>
          <p:cNvSpPr/>
          <p:nvPr/>
        </p:nvSpPr>
        <p:spPr>
          <a:xfrm>
            <a:off x="4792555" y="2585084"/>
            <a:ext cx="30226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Efficiently managing data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E7A90-AF0F-4FF7-EB53-215EA4C36DB1}"/>
              </a:ext>
            </a:extLst>
          </p:cNvPr>
          <p:cNvSpPr/>
          <p:nvPr/>
        </p:nvSpPr>
        <p:spPr>
          <a:xfrm>
            <a:off x="4792556" y="3514240"/>
            <a:ext cx="61847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Gaining insight from past and current state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FDA2D9-494E-E511-0816-384613507867}"/>
              </a:ext>
            </a:extLst>
          </p:cNvPr>
          <p:cNvSpPr/>
          <p:nvPr/>
        </p:nvSpPr>
        <p:spPr>
          <a:xfrm>
            <a:off x="4792553" y="4443396"/>
            <a:ext cx="57747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Building automations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" name="Picture 2" descr="A person with a microphone&#10;&#10;Description automatically generated">
            <a:extLst>
              <a:ext uri="{FF2B5EF4-FFF2-40B4-BE49-F238E27FC236}">
                <a16:creationId xmlns:a16="http://schemas.microsoft.com/office/drawing/2014/main" id="{20F28D3E-BF63-EC01-722E-ED16A1C9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87" y="1655928"/>
            <a:ext cx="3217200" cy="40192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829F88-98AF-406A-F8E9-4917D858511A}"/>
              </a:ext>
            </a:extLst>
          </p:cNvPr>
          <p:cNvSpPr/>
          <p:nvPr/>
        </p:nvSpPr>
        <p:spPr>
          <a:xfrm>
            <a:off x="4792553" y="5372553"/>
            <a:ext cx="57747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Connecting and communicating between systems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844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What Is Developer Power?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8F5575-4A8C-8D7D-F7B2-17CED10DAB81}"/>
              </a:ext>
            </a:extLst>
          </p:cNvPr>
          <p:cNvSpPr/>
          <p:nvPr/>
        </p:nvSpPr>
        <p:spPr>
          <a:xfrm>
            <a:off x="890250" y="3565575"/>
            <a:ext cx="11224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#1 - The Power to Build Structured Systems Out of Chaos</a:t>
            </a:r>
            <a:endParaRPr lang="id-ID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E7A90-AF0F-4FF7-EB53-215EA4C36DB1}"/>
              </a:ext>
            </a:extLst>
          </p:cNvPr>
          <p:cNvSpPr/>
          <p:nvPr/>
        </p:nvSpPr>
        <p:spPr>
          <a:xfrm>
            <a:off x="890251" y="4853831"/>
            <a:ext cx="10373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#2 - The Power to Build Breakthrough User Experiences</a:t>
            </a:r>
            <a:endParaRPr lang="id-ID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1" name="Picture 10" descr="A person with a wire around his face&#10;&#10;Description automatically generated">
            <a:extLst>
              <a:ext uri="{FF2B5EF4-FFF2-40B4-BE49-F238E27FC236}">
                <a16:creationId xmlns:a16="http://schemas.microsoft.com/office/drawing/2014/main" id="{CBB97E6F-4B32-4AB8-D6C7-18BBA503D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03" y="131928"/>
            <a:ext cx="4217664" cy="23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What Is Data Science Power!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CED8A2BA-13FE-41D0-7910-54D57A0F287A}"/>
              </a:ext>
            </a:extLst>
          </p:cNvPr>
          <p:cNvSpPr/>
          <p:nvPr/>
        </p:nvSpPr>
        <p:spPr>
          <a:xfrm>
            <a:off x="2475908" y="1287439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looking to the side&#10;&#10;Description automatically generated">
            <a:extLst>
              <a:ext uri="{FF2B5EF4-FFF2-40B4-BE49-F238E27FC236}">
                <a16:creationId xmlns:a16="http://schemas.microsoft.com/office/drawing/2014/main" id="{1F8D3FE4-9DC9-849E-6CC1-D7207EB18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0251" y="1364776"/>
            <a:ext cx="2021575" cy="44923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F8ADEE-65E9-99AE-B9B7-023E595B44D6}"/>
              </a:ext>
            </a:extLst>
          </p:cNvPr>
          <p:cNvSpPr/>
          <p:nvPr/>
        </p:nvSpPr>
        <p:spPr>
          <a:xfrm>
            <a:off x="3806337" y="1473958"/>
            <a:ext cx="4012893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Analyze data for valuable insights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EE4E6-E120-6670-9241-DE310DF5CED6}"/>
              </a:ext>
            </a:extLst>
          </p:cNvPr>
          <p:cNvSpPr/>
          <p:nvPr/>
        </p:nvSpPr>
        <p:spPr>
          <a:xfrm>
            <a:off x="3806337" y="2377532"/>
            <a:ext cx="4108369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Predict the future state of the data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860C6-FDA8-CE44-CFE8-B5559CAD5A3A}"/>
              </a:ext>
            </a:extLst>
          </p:cNvPr>
          <p:cNvSpPr/>
          <p:nvPr/>
        </p:nvSpPr>
        <p:spPr>
          <a:xfrm>
            <a:off x="3806337" y="3281106"/>
            <a:ext cx="7240707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Automate manual non-deterministic tasks to speed them up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7FC3E-D14A-A763-6B57-A980F24431F8}"/>
              </a:ext>
            </a:extLst>
          </p:cNvPr>
          <p:cNvSpPr/>
          <p:nvPr/>
        </p:nvSpPr>
        <p:spPr>
          <a:xfrm>
            <a:off x="3806337" y="4184680"/>
            <a:ext cx="5774744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Light"/>
              </a:rPr>
              <a:t>Design data experiments to prove hypothesis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5780F8-4F0F-2211-CC34-C6595AA206A8}"/>
              </a:ext>
            </a:extLst>
          </p:cNvPr>
          <p:cNvSpPr/>
          <p:nvPr/>
        </p:nvSpPr>
        <p:spPr>
          <a:xfrm>
            <a:off x="3806337" y="5088253"/>
            <a:ext cx="7690630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Light"/>
              </a:rPr>
              <a:t>Work with a wide variety of data types (tables, natural language, images, etc.)</a:t>
            </a:r>
          </a:p>
        </p:txBody>
      </p:sp>
    </p:spTree>
    <p:extLst>
      <p:ext uri="{BB962C8B-B14F-4D97-AF65-F5344CB8AC3E}">
        <p14:creationId xmlns:p14="http://schemas.microsoft.com/office/powerpoint/2010/main" val="217283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What Is Data Science Power?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8F5575-4A8C-8D7D-F7B2-17CED10DAB81}"/>
              </a:ext>
            </a:extLst>
          </p:cNvPr>
          <p:cNvSpPr/>
          <p:nvPr/>
        </p:nvSpPr>
        <p:spPr>
          <a:xfrm>
            <a:off x="890251" y="3681547"/>
            <a:ext cx="11151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#1 - Generalize From Specific Examples to Unseen Instances</a:t>
            </a:r>
            <a:endParaRPr lang="id-ID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E7A90-AF0F-4FF7-EB53-215EA4C36DB1}"/>
              </a:ext>
            </a:extLst>
          </p:cNvPr>
          <p:cNvSpPr/>
          <p:nvPr/>
        </p:nvSpPr>
        <p:spPr>
          <a:xfrm>
            <a:off x="890251" y="4969803"/>
            <a:ext cx="970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#2 - Utilize Unstructured Data</a:t>
            </a:r>
            <a:endParaRPr lang="id-ID" sz="36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3" name="Picture 1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5D950CD1-4FFC-BD91-4FA1-7769B365A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8177" y="107909"/>
            <a:ext cx="4027740" cy="22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ird wearing sunglasses&#10;&#10;Description automatically generated">
            <a:extLst>
              <a:ext uri="{FF2B5EF4-FFF2-40B4-BE49-F238E27FC236}">
                <a16:creationId xmlns:a16="http://schemas.microsoft.com/office/drawing/2014/main" id="{7160E91B-34E8-354D-B87E-D018B23A8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81037"/>
            <a:ext cx="35052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2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@opencv">
            <a:extLst>
              <a:ext uri="{FF2B5EF4-FFF2-40B4-BE49-F238E27FC236}">
                <a16:creationId xmlns:a16="http://schemas.microsoft.com/office/drawing/2014/main" id="{BA2194B0-A165-7D39-25A5-3C2DE2FF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86" y="236764"/>
            <a:ext cx="1905000" cy="1905000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6D8AEFA-3575-19DC-3762-CF7A1EE25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206" y="566057"/>
            <a:ext cx="4743450" cy="1143000"/>
          </a:xfrm>
          <a:prstGeom prst="rect">
            <a:avLst/>
          </a:prstGeom>
        </p:spPr>
      </p:pic>
      <p:pic>
        <p:nvPicPr>
          <p:cNvPr id="6" name="Picture 5" descr="A black and blue text&#10;&#10;Description automatically generated">
            <a:extLst>
              <a:ext uri="{FF2B5EF4-FFF2-40B4-BE49-F238E27FC236}">
                <a16:creationId xmlns:a16="http://schemas.microsoft.com/office/drawing/2014/main" id="{0132E4D2-CA99-A744-A8A3-C4195B24C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354" y="2854779"/>
            <a:ext cx="2956833" cy="1140279"/>
          </a:xfrm>
          <a:prstGeom prst="rect">
            <a:avLst/>
          </a:prstGeom>
        </p:spPr>
      </p:pic>
      <p:pic>
        <p:nvPicPr>
          <p:cNvPr id="7" name="Graphic 6" descr="TensorFlow">
            <a:extLst>
              <a:ext uri="{FF2B5EF4-FFF2-40B4-BE49-F238E27FC236}">
                <a16:creationId xmlns:a16="http://schemas.microsoft.com/office/drawing/2014/main" id="{39AE4269-0444-0774-A87D-AAA35D061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754" y="4196443"/>
            <a:ext cx="272415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E4644-978B-6A88-7CF9-897A76092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750" y="4660446"/>
            <a:ext cx="2408464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7CDED-8BAD-7FCA-0977-0ED0722C4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8893" y="5238069"/>
            <a:ext cx="2680607" cy="981075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BEBA3A69-EE59-13C4-E4BA-D7DA48BF2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7857" y="2139722"/>
            <a:ext cx="2435678" cy="14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07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E267A-E4DB-48F5-6E93-F46DFB606C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4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50E630A9-DC90-3E3A-F169-7247EDBD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31" y="393083"/>
            <a:ext cx="60769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68D09212-08CB-E90C-83CA-19CEB0A3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8" y="228600"/>
            <a:ext cx="66770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57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ross-section of a diagram&#10;&#10;Description automatically generated">
            <a:extLst>
              <a:ext uri="{FF2B5EF4-FFF2-40B4-BE49-F238E27FC236}">
                <a16:creationId xmlns:a16="http://schemas.microsoft.com/office/drawing/2014/main" id="{F195E6E8-9A99-752D-0579-BF6B70F8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39" y="221449"/>
            <a:ext cx="7141241" cy="68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936EF-6424-600B-FBBA-E13FA294DB13}"/>
              </a:ext>
            </a:extLst>
          </p:cNvPr>
          <p:cNvSpPr txBox="1"/>
          <p:nvPr/>
        </p:nvSpPr>
        <p:spPr>
          <a:xfrm>
            <a:off x="1197741" y="281251"/>
            <a:ext cx="6473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Thank you to our Sponsors!</a:t>
            </a:r>
          </a:p>
        </p:txBody>
      </p:sp>
      <p:pic>
        <p:nvPicPr>
          <p:cNvPr id="8" name="Picture 7" descr="A black circle with white text and green text&#10;&#10;Description automatically generated">
            <a:extLst>
              <a:ext uri="{FF2B5EF4-FFF2-40B4-BE49-F238E27FC236}">
                <a16:creationId xmlns:a16="http://schemas.microsoft.com/office/drawing/2014/main" id="{D7E290D7-C1A3-180C-F9A9-274E9C12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18" y="1103622"/>
            <a:ext cx="3336316" cy="2355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3363E-FA38-37CD-C61F-402542EBF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10" y="1001393"/>
            <a:ext cx="3075873" cy="2317951"/>
          </a:xfrm>
          <a:prstGeom prst="rect">
            <a:avLst/>
          </a:prstGeom>
        </p:spPr>
      </p:pic>
      <p:pic>
        <p:nvPicPr>
          <p:cNvPr id="17" name="Picture 16" descr="A logo of a company&#10;&#10;Description automatically generated">
            <a:extLst>
              <a:ext uri="{FF2B5EF4-FFF2-40B4-BE49-F238E27FC236}">
                <a16:creationId xmlns:a16="http://schemas.microsoft.com/office/drawing/2014/main" id="{C5827BDF-E890-6747-32B0-A06997BC5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643" y="4219549"/>
            <a:ext cx="2410127" cy="1810372"/>
          </a:xfrm>
          <a:prstGeom prst="rect">
            <a:avLst/>
          </a:prstGeom>
        </p:spPr>
      </p:pic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22EC6751-74BD-CBD0-B324-C5ED86B72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562" y="2661582"/>
            <a:ext cx="2327422" cy="1754150"/>
          </a:xfrm>
          <a:prstGeom prst="rect">
            <a:avLst/>
          </a:prstGeom>
        </p:spPr>
      </p:pic>
      <p:pic>
        <p:nvPicPr>
          <p:cNvPr id="25" name="Picture 24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314FB13C-38D7-6AEE-DE65-616CBF4F4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7128" y="5586729"/>
            <a:ext cx="1419289" cy="10661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1943B9-2AFF-5459-F1E7-7A80D98DB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43" y="4457366"/>
            <a:ext cx="1771170" cy="1334738"/>
          </a:xfrm>
          <a:prstGeom prst="rect">
            <a:avLst/>
          </a:prstGeom>
        </p:spPr>
      </p:pic>
      <p:pic>
        <p:nvPicPr>
          <p:cNvPr id="43" name="Picture 42" descr="A blue and white logo&#10;&#10;Description automatically generated">
            <a:extLst>
              <a:ext uri="{FF2B5EF4-FFF2-40B4-BE49-F238E27FC236}">
                <a16:creationId xmlns:a16="http://schemas.microsoft.com/office/drawing/2014/main" id="{8DC6FF4C-0A91-D819-2C56-FE808FD6D6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2069" y="5821843"/>
            <a:ext cx="1331555" cy="589491"/>
          </a:xfrm>
          <a:prstGeom prst="rect">
            <a:avLst/>
          </a:prstGeom>
        </p:spPr>
      </p:pic>
      <p:pic>
        <p:nvPicPr>
          <p:cNvPr id="45" name="Picture 44" descr="A close-up of a logo&#10;&#10;Description automatically generated">
            <a:extLst>
              <a:ext uri="{FF2B5EF4-FFF2-40B4-BE49-F238E27FC236}">
                <a16:creationId xmlns:a16="http://schemas.microsoft.com/office/drawing/2014/main" id="{3704BD36-A5B2-A1E4-2134-B17D0D83F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5551" y="5938776"/>
            <a:ext cx="1771170" cy="355626"/>
          </a:xfrm>
          <a:prstGeom prst="rect">
            <a:avLst/>
          </a:prstGeom>
        </p:spPr>
      </p:pic>
      <p:pic>
        <p:nvPicPr>
          <p:cNvPr id="49" name="Picture 48" descr="A logo with blue and black lines&#10;&#10;Description automatically generated">
            <a:extLst>
              <a:ext uri="{FF2B5EF4-FFF2-40B4-BE49-F238E27FC236}">
                <a16:creationId xmlns:a16="http://schemas.microsoft.com/office/drawing/2014/main" id="{E59FD76A-F3F1-A684-77F8-5CE5300E9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8619" y="2558213"/>
            <a:ext cx="3135246" cy="2355046"/>
          </a:xfrm>
          <a:prstGeom prst="rect">
            <a:avLst/>
          </a:prstGeom>
        </p:spPr>
      </p:pic>
      <p:pic>
        <p:nvPicPr>
          <p:cNvPr id="6" name="Picture 5" descr="A red and grey logo&#10;&#10;Description automatically generated">
            <a:extLst>
              <a:ext uri="{FF2B5EF4-FFF2-40B4-BE49-F238E27FC236}">
                <a16:creationId xmlns:a16="http://schemas.microsoft.com/office/drawing/2014/main" id="{E5CDBBBF-219C-ABCB-8D28-4DF0FAAAA6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8856" y="197340"/>
            <a:ext cx="2099806" cy="1313306"/>
          </a:xfrm>
          <a:prstGeom prst="rect">
            <a:avLst/>
          </a:prstGeom>
        </p:spPr>
      </p:pic>
      <p:pic>
        <p:nvPicPr>
          <p:cNvPr id="32" name="Picture 31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6717C7A1-15FA-F82D-ECE4-71CA0B1743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4782" y="3761543"/>
            <a:ext cx="3617395" cy="2726384"/>
          </a:xfrm>
          <a:prstGeom prst="rect">
            <a:avLst/>
          </a:prstGeom>
        </p:spPr>
      </p:pic>
      <p:pic>
        <p:nvPicPr>
          <p:cNvPr id="21" name="Picture 20" descr="A black and red logo&#10;&#10;Description automatically generated">
            <a:extLst>
              <a:ext uri="{FF2B5EF4-FFF2-40B4-BE49-F238E27FC236}">
                <a16:creationId xmlns:a16="http://schemas.microsoft.com/office/drawing/2014/main" id="{BC0A3B4C-FECE-DA4A-F1A3-A6371F825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5079" y="497195"/>
            <a:ext cx="4413428" cy="3326345"/>
          </a:xfrm>
          <a:prstGeom prst="rect">
            <a:avLst/>
          </a:prstGeom>
        </p:spPr>
      </p:pic>
      <p:pic>
        <p:nvPicPr>
          <p:cNvPr id="47" name="Picture 46" descr="A dolphin and text on a black background&#10;&#10;Description automatically generated">
            <a:extLst>
              <a:ext uri="{FF2B5EF4-FFF2-40B4-BE49-F238E27FC236}">
                <a16:creationId xmlns:a16="http://schemas.microsoft.com/office/drawing/2014/main" id="{3ACCC807-5BA8-B534-BE8D-B5E76CBE71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56060" y="4315040"/>
            <a:ext cx="1520803" cy="11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5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ross-section of a diagram&#10;&#10;Description automatically generated">
            <a:extLst>
              <a:ext uri="{FF2B5EF4-FFF2-40B4-BE49-F238E27FC236}">
                <a16:creationId xmlns:a16="http://schemas.microsoft.com/office/drawing/2014/main" id="{F195E6E8-9A99-752D-0579-BF6B70F8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7" y="-15683"/>
            <a:ext cx="7141241" cy="6801181"/>
          </a:xfrm>
          <a:prstGeom prst="rect">
            <a:avLst/>
          </a:prstGeom>
        </p:spPr>
      </p:pic>
      <p:pic>
        <p:nvPicPr>
          <p:cNvPr id="3" name="Picture 2" descr="A cross-section of a diagram&#10;&#10;Description automatically generated">
            <a:extLst>
              <a:ext uri="{FF2B5EF4-FFF2-40B4-BE49-F238E27FC236}">
                <a16:creationId xmlns:a16="http://schemas.microsoft.com/office/drawing/2014/main" id="{E8531FE9-0930-5514-1467-A50FDF25C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b="3208"/>
          <a:stretch/>
        </p:blipFill>
        <p:spPr>
          <a:xfrm>
            <a:off x="2568707" y="-66483"/>
            <a:ext cx="7141241" cy="68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9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ross-section of a diagram&#10;&#10;Description automatically generated">
            <a:extLst>
              <a:ext uri="{FF2B5EF4-FFF2-40B4-BE49-F238E27FC236}">
                <a16:creationId xmlns:a16="http://schemas.microsoft.com/office/drawing/2014/main" id="{F195E6E8-9A99-752D-0579-BF6B70F8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7" y="-15683"/>
            <a:ext cx="7141241" cy="6801181"/>
          </a:xfrm>
          <a:prstGeom prst="rect">
            <a:avLst/>
          </a:prstGeom>
        </p:spPr>
      </p:pic>
      <p:pic>
        <p:nvPicPr>
          <p:cNvPr id="3" name="Picture 2" descr="A cross-section of a diagram&#10;&#10;Description automatically generated">
            <a:extLst>
              <a:ext uri="{FF2B5EF4-FFF2-40B4-BE49-F238E27FC236}">
                <a16:creationId xmlns:a16="http://schemas.microsoft.com/office/drawing/2014/main" id="{E8531FE9-0930-5514-1467-A50FDF25C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b="3208"/>
          <a:stretch/>
        </p:blipFill>
        <p:spPr>
          <a:xfrm>
            <a:off x="2568707" y="-15683"/>
            <a:ext cx="7141241" cy="6801181"/>
          </a:xfrm>
          <a:prstGeom prst="rect">
            <a:avLst/>
          </a:prstGeom>
        </p:spPr>
      </p:pic>
      <p:pic>
        <p:nvPicPr>
          <p:cNvPr id="6" name="Picture 5" descr="A diagram of a good acting good storyline&#10;&#10;Description automatically generated">
            <a:extLst>
              <a:ext uri="{FF2B5EF4-FFF2-40B4-BE49-F238E27FC236}">
                <a16:creationId xmlns:a16="http://schemas.microsoft.com/office/drawing/2014/main" id="{372D79D1-B0FB-CF05-DC26-BF887B6E63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" b="794"/>
          <a:stretch/>
        </p:blipFill>
        <p:spPr>
          <a:xfrm>
            <a:off x="2568707" y="-62094"/>
            <a:ext cx="7351443" cy="70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18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ross-section of a diagram&#10;&#10;Description automatically generated">
            <a:extLst>
              <a:ext uri="{FF2B5EF4-FFF2-40B4-BE49-F238E27FC236}">
                <a16:creationId xmlns:a16="http://schemas.microsoft.com/office/drawing/2014/main" id="{F195E6E8-9A99-752D-0579-BF6B70F8A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7" y="-15683"/>
            <a:ext cx="7141241" cy="6801181"/>
          </a:xfrm>
          <a:prstGeom prst="rect">
            <a:avLst/>
          </a:prstGeom>
        </p:spPr>
      </p:pic>
      <p:pic>
        <p:nvPicPr>
          <p:cNvPr id="3" name="Picture 2" descr="A cross-section of a diagram&#10;&#10;Description automatically generated">
            <a:extLst>
              <a:ext uri="{FF2B5EF4-FFF2-40B4-BE49-F238E27FC236}">
                <a16:creationId xmlns:a16="http://schemas.microsoft.com/office/drawing/2014/main" id="{E8531FE9-0930-5514-1467-A50FDF25C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b="3208"/>
          <a:stretch/>
        </p:blipFill>
        <p:spPr>
          <a:xfrm>
            <a:off x="2568707" y="-15683"/>
            <a:ext cx="7141241" cy="6801181"/>
          </a:xfrm>
          <a:prstGeom prst="rect">
            <a:avLst/>
          </a:prstGeom>
        </p:spPr>
      </p:pic>
      <p:pic>
        <p:nvPicPr>
          <p:cNvPr id="6" name="Picture 5" descr="A diagram of a good acting good storyline&#10;&#10;Description automatically generated">
            <a:extLst>
              <a:ext uri="{FF2B5EF4-FFF2-40B4-BE49-F238E27FC236}">
                <a16:creationId xmlns:a16="http://schemas.microsoft.com/office/drawing/2014/main" id="{372D79D1-B0FB-CF05-DC26-BF887B6E63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" b="794"/>
          <a:stretch/>
        </p:blipFill>
        <p:spPr>
          <a:xfrm>
            <a:off x="2568707" y="-15683"/>
            <a:ext cx="7141241" cy="6801181"/>
          </a:xfrm>
          <a:prstGeom prst="rect">
            <a:avLst/>
          </a:prstGeom>
        </p:spPr>
      </p:pic>
      <p:pic>
        <p:nvPicPr>
          <p:cNvPr id="8" name="Picture 7" descr="A diagram of a good acting&#10;&#10;Description automatically generated">
            <a:extLst>
              <a:ext uri="{FF2B5EF4-FFF2-40B4-BE49-F238E27FC236}">
                <a16:creationId xmlns:a16="http://schemas.microsoft.com/office/drawing/2014/main" id="{C52C64A7-978F-68E5-C46D-80A78963D8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" b="1456"/>
          <a:stretch/>
        </p:blipFill>
        <p:spPr>
          <a:xfrm>
            <a:off x="2522692" y="-25844"/>
            <a:ext cx="7329382" cy="69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5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mantic Search Vector Space">
            <a:extLst>
              <a:ext uri="{FF2B5EF4-FFF2-40B4-BE49-F238E27FC236}">
                <a16:creationId xmlns:a16="http://schemas.microsoft.com/office/drawing/2014/main" id="{B879AA17-932C-C577-07E0-F1D19BB30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4" t="6140" r="2711" b="4213"/>
          <a:stretch/>
        </p:blipFill>
        <p:spPr bwMode="auto">
          <a:xfrm>
            <a:off x="2947274" y="207836"/>
            <a:ext cx="6630728" cy="608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C77DA2-4622-78B7-33D1-089F91F188D8}"/>
              </a:ext>
            </a:extLst>
          </p:cNvPr>
          <p:cNvSpPr txBox="1"/>
          <p:nvPr/>
        </p:nvSpPr>
        <p:spPr>
          <a:xfrm>
            <a:off x="258496" y="6504214"/>
            <a:ext cx="652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https://weaviate.io/blog/hybrid-search-for-web-developers</a:t>
            </a:r>
          </a:p>
        </p:txBody>
      </p:sp>
    </p:spTree>
    <p:extLst>
      <p:ext uri="{BB962C8B-B14F-4D97-AF65-F5344CB8AC3E}">
        <p14:creationId xmlns:p14="http://schemas.microsoft.com/office/powerpoint/2010/main" val="180966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8ECE83-CEBE-2572-F6FD-27B70F8B1D42}"/>
              </a:ext>
            </a:extLst>
          </p:cNvPr>
          <p:cNvSpPr txBox="1"/>
          <p:nvPr/>
        </p:nvSpPr>
        <p:spPr>
          <a:xfrm>
            <a:off x="163286" y="6346371"/>
            <a:ext cx="6770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Source: https://partee.io/2022/08/11/vector-embeddings/</a:t>
            </a:r>
          </a:p>
        </p:txBody>
      </p:sp>
      <p:pic>
        <p:nvPicPr>
          <p:cNvPr id="2" name="Picture 1" descr="Embedding creation process">
            <a:extLst>
              <a:ext uri="{FF2B5EF4-FFF2-40B4-BE49-F238E27FC236}">
                <a16:creationId xmlns:a16="http://schemas.microsoft.com/office/drawing/2014/main" id="{A29C7622-6F56-6765-47CF-D0D7CB1E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21" y="453628"/>
            <a:ext cx="9325558" cy="52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20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3BEBF-A54E-A86C-7BDE-39D50021087E}"/>
              </a:ext>
            </a:extLst>
          </p:cNvPr>
          <p:cNvSpPr txBox="1"/>
          <p:nvPr/>
        </p:nvSpPr>
        <p:spPr>
          <a:xfrm>
            <a:off x="4119881" y="1905506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Vector Databases</a:t>
            </a:r>
            <a:endParaRPr lang="id-ID" sz="96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E0FA15-E314-E05C-38FA-A5AD0720E441}"/>
              </a:ext>
            </a:extLst>
          </p:cNvPr>
          <p:cNvSpPr/>
          <p:nvPr/>
        </p:nvSpPr>
        <p:spPr>
          <a:xfrm>
            <a:off x="2475908" y="1287439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looking to the side&#10;&#10;Description automatically generated">
            <a:extLst>
              <a:ext uri="{FF2B5EF4-FFF2-40B4-BE49-F238E27FC236}">
                <a16:creationId xmlns:a16="http://schemas.microsoft.com/office/drawing/2014/main" id="{C19449B1-094C-8F2D-230D-E18A7E4B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0251" y="1364776"/>
            <a:ext cx="2021575" cy="44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5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C77DA2-4622-78B7-33D1-089F91F188D8}"/>
              </a:ext>
            </a:extLst>
          </p:cNvPr>
          <p:cNvSpPr txBox="1"/>
          <p:nvPr/>
        </p:nvSpPr>
        <p:spPr>
          <a:xfrm>
            <a:off x="291153" y="6286500"/>
            <a:ext cx="1074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https://devblogs.microsoft.com/azure-sql/announcing-eap-native-vector-support-in-azure-sql-database/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3BEBF-A54E-A86C-7BDE-39D50021087E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Vectors coming to Azure SQL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C162E5-85FE-97DF-5386-AFA4DA01FC13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DEDAA-32B7-672F-C9F5-A7A9CD8AAF82}"/>
              </a:ext>
            </a:extLst>
          </p:cNvPr>
          <p:cNvSpPr txBox="1"/>
          <p:nvPr/>
        </p:nvSpPr>
        <p:spPr>
          <a:xfrm>
            <a:off x="1796955" y="1529898"/>
            <a:ext cx="8561166" cy="424731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--Assuming you have a stored procedure to get embeddings for a given text 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accent5"/>
                </a:solidFill>
              </a:rPr>
              <a:t>DECLARE</a:t>
            </a:r>
            <a:r>
              <a:rPr lang="en-US">
                <a:solidFill>
                  <a:schemeClr val="bg1"/>
                </a:solidFill>
              </a:rPr>
              <a:t> @e VARBINARY(8000); 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rgbClr val="248FDB"/>
                </a:solidFill>
              </a:rPr>
              <a:t>EXEC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dbo.GET_EMBEDDINGS</a:t>
            </a:r>
            <a:r>
              <a:rPr lang="en-US">
                <a:solidFill>
                  <a:schemeClr val="bg1"/>
                </a:solidFill>
              </a:rPr>
              <a:t> @model = '&lt;</a:t>
            </a:r>
            <a:r>
              <a:rPr lang="en-US" err="1">
                <a:solidFill>
                  <a:schemeClr val="bg1"/>
                </a:solidFill>
              </a:rPr>
              <a:t>yourmodeldeploymentname</a:t>
            </a:r>
            <a:r>
              <a:rPr lang="en-US">
                <a:solidFill>
                  <a:schemeClr val="bg1"/>
                </a:solidFill>
              </a:rPr>
              <a:t>&gt;’, </a:t>
            </a:r>
          </a:p>
          <a:p>
            <a:r>
              <a:rPr lang="en-US">
                <a:solidFill>
                  <a:schemeClr val="bg1"/>
                </a:solidFill>
              </a:rPr>
              <a:t>			@text = 'healthy options instead of coke’, </a:t>
            </a:r>
          </a:p>
          <a:p>
            <a:r>
              <a:rPr lang="en-US">
                <a:solidFill>
                  <a:schemeClr val="bg1"/>
                </a:solidFill>
              </a:rPr>
              <a:t>			@embedding = @e OUTPUT; 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rgbClr val="248FDB"/>
                </a:solidFill>
              </a:rPr>
              <a:t>SELECT</a:t>
            </a:r>
            <a:r>
              <a:rPr lang="en-US">
                <a:solidFill>
                  <a:schemeClr val="bg1"/>
                </a:solidFill>
              </a:rPr>
              <a:t> TOP(10) 	ProductId, </a:t>
            </a:r>
          </a:p>
          <a:p>
            <a:r>
              <a:rPr lang="en-US">
                <a:solidFill>
                  <a:schemeClr val="bg1"/>
                </a:solidFill>
              </a:rPr>
              <a:t>		Summary, </a:t>
            </a:r>
          </a:p>
          <a:p>
            <a:r>
              <a:rPr lang="en-US">
                <a:solidFill>
                  <a:schemeClr val="bg1"/>
                </a:solidFill>
              </a:rPr>
              <a:t>		Text, </a:t>
            </a:r>
          </a:p>
          <a:p>
            <a:r>
              <a:rPr lang="en-US">
                <a:solidFill>
                  <a:schemeClr val="bg1"/>
                </a:solidFill>
              </a:rPr>
              <a:t>		VECTOR_DISTANCE('cosine', @e, </a:t>
            </a:r>
            <a:r>
              <a:rPr lang="en-US" err="1">
                <a:solidFill>
                  <a:schemeClr val="bg1"/>
                </a:solidFill>
              </a:rPr>
              <a:t>VectorBinary</a:t>
            </a:r>
            <a:r>
              <a:rPr lang="en-US">
                <a:solidFill>
                  <a:schemeClr val="bg1"/>
                </a:solidFill>
              </a:rPr>
              <a:t>) </a:t>
            </a:r>
            <a:r>
              <a:rPr lang="en-US">
                <a:solidFill>
                  <a:srgbClr val="248FDB"/>
                </a:solidFill>
              </a:rPr>
              <a:t>AS</a:t>
            </a:r>
            <a:r>
              <a:rPr lang="en-US">
                <a:solidFill>
                  <a:schemeClr val="bg1"/>
                </a:solidFill>
              </a:rPr>
              <a:t> Distance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rgbClr val="248FDB"/>
                </a:solidFill>
              </a:rPr>
              <a:t>FROM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dbo.FineFoodReviews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rgbClr val="248FDB"/>
                </a:solidFill>
              </a:rPr>
              <a:t>ORDER BY</a:t>
            </a:r>
            <a:r>
              <a:rPr lang="en-US">
                <a:solidFill>
                  <a:schemeClr val="bg1"/>
                </a:solidFill>
              </a:rPr>
              <a:t> Distance;</a:t>
            </a:r>
          </a:p>
        </p:txBody>
      </p:sp>
    </p:spTree>
    <p:extLst>
      <p:ext uri="{BB962C8B-B14F-4D97-AF65-F5344CB8AC3E}">
        <p14:creationId xmlns:p14="http://schemas.microsoft.com/office/powerpoint/2010/main" val="1244029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Developers Enabled with Data Science Power!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2261D1F8-4045-9D5D-00A1-9B31080BC9CC}"/>
              </a:ext>
            </a:extLst>
          </p:cNvPr>
          <p:cNvSpPr/>
          <p:nvPr/>
        </p:nvSpPr>
        <p:spPr>
          <a:xfrm>
            <a:off x="4509424" y="1182806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02383-A919-07E7-E219-BBA490F6835F}"/>
              </a:ext>
            </a:extLst>
          </p:cNvPr>
          <p:cNvSpPr/>
          <p:nvPr/>
        </p:nvSpPr>
        <p:spPr>
          <a:xfrm>
            <a:off x="6283727" y="2456210"/>
            <a:ext cx="1712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New Value</a:t>
            </a:r>
            <a:endParaRPr lang="id-ID" sz="28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CAE98-4B1A-35B4-BC20-92C482C6EEED}"/>
              </a:ext>
            </a:extLst>
          </p:cNvPr>
          <p:cNvSpPr/>
          <p:nvPr/>
        </p:nvSpPr>
        <p:spPr>
          <a:xfrm>
            <a:off x="6283729" y="4121803"/>
            <a:ext cx="2111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New Mindset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 descr="Two people in clothing walking through a yellow circle&#10;&#10;Description automatically generated">
            <a:extLst>
              <a:ext uri="{FF2B5EF4-FFF2-40B4-BE49-F238E27FC236}">
                <a16:creationId xmlns:a16="http://schemas.microsoft.com/office/drawing/2014/main" id="{DA27812E-A0B5-89F3-2EBD-A35CC4A8F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6" y="2324351"/>
            <a:ext cx="4783794" cy="269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53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New Value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2261D1F8-4045-9D5D-00A1-9B31080BC9CC}"/>
              </a:ext>
            </a:extLst>
          </p:cNvPr>
          <p:cNvSpPr/>
          <p:nvPr/>
        </p:nvSpPr>
        <p:spPr>
          <a:xfrm>
            <a:off x="2890349" y="1182806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02383-A919-07E7-E219-BBA490F6835F}"/>
              </a:ext>
            </a:extLst>
          </p:cNvPr>
          <p:cNvSpPr/>
          <p:nvPr/>
        </p:nvSpPr>
        <p:spPr>
          <a:xfrm>
            <a:off x="4416591" y="1629522"/>
            <a:ext cx="46678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Access to a rich new set of data sources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CAE98-4B1A-35B4-BC20-92C482C6EEED}"/>
              </a:ext>
            </a:extLst>
          </p:cNvPr>
          <p:cNvSpPr/>
          <p:nvPr/>
        </p:nvSpPr>
        <p:spPr>
          <a:xfrm>
            <a:off x="4416593" y="3295115"/>
            <a:ext cx="51850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High performance hybrid queries via vectors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AD116-1204-59F4-7622-701C1698FDB9}"/>
              </a:ext>
            </a:extLst>
          </p:cNvPr>
          <p:cNvSpPr/>
          <p:nvPr/>
        </p:nvSpPr>
        <p:spPr>
          <a:xfrm>
            <a:off x="4416594" y="4960707"/>
            <a:ext cx="6182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user experiences – both simpler and richer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 descr="Two people in clothing walking through a yellow circle&#10;&#10;Description automatically generated">
            <a:extLst>
              <a:ext uri="{FF2B5EF4-FFF2-40B4-BE49-F238E27FC236}">
                <a16:creationId xmlns:a16="http://schemas.microsoft.com/office/drawing/2014/main" id="{DA27812E-A0B5-89F3-2EBD-A35CC4A8F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1" y="2781551"/>
            <a:ext cx="2944400" cy="16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7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New Mindset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2261D1F8-4045-9D5D-00A1-9B31080BC9CC}"/>
              </a:ext>
            </a:extLst>
          </p:cNvPr>
          <p:cNvSpPr/>
          <p:nvPr/>
        </p:nvSpPr>
        <p:spPr>
          <a:xfrm flipH="1">
            <a:off x="6900286" y="1223377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02383-A919-07E7-E219-BBA490F6835F}"/>
              </a:ext>
            </a:extLst>
          </p:cNvPr>
          <p:cNvSpPr/>
          <p:nvPr/>
        </p:nvSpPr>
        <p:spPr>
          <a:xfrm>
            <a:off x="1677586" y="1566604"/>
            <a:ext cx="39750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Stop thinking of LLMs as chatbots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CAE98-4B1A-35B4-BC20-92C482C6EEED}"/>
              </a:ext>
            </a:extLst>
          </p:cNvPr>
          <p:cNvSpPr/>
          <p:nvPr/>
        </p:nvSpPr>
        <p:spPr>
          <a:xfrm>
            <a:off x="1677588" y="3232197"/>
            <a:ext cx="36974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Be okay with non-deterministic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AD116-1204-59F4-7622-701C1698FDB9}"/>
              </a:ext>
            </a:extLst>
          </p:cNvPr>
          <p:cNvSpPr/>
          <p:nvPr/>
        </p:nvSpPr>
        <p:spPr>
          <a:xfrm>
            <a:off x="1677589" y="4897789"/>
            <a:ext cx="55579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Consider data that was previously inaccessible 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 descr="Two people in clothing walking through a yellow circle&#10;&#10;Description automatically generated">
            <a:extLst>
              <a:ext uri="{FF2B5EF4-FFF2-40B4-BE49-F238E27FC236}">
                <a16:creationId xmlns:a16="http://schemas.microsoft.com/office/drawing/2014/main" id="{DA27812E-A0B5-89F3-2EBD-A35CC4A8F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13" y="2781551"/>
            <a:ext cx="2944400" cy="16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CFC936-D2A0-930C-4C75-7B483BEC2361}"/>
              </a:ext>
            </a:extLst>
          </p:cNvPr>
          <p:cNvGrpSpPr/>
          <p:nvPr/>
        </p:nvGrpSpPr>
        <p:grpSpPr>
          <a:xfrm>
            <a:off x="4148446" y="624475"/>
            <a:ext cx="7070014" cy="2655627"/>
            <a:chOff x="4148446" y="624475"/>
            <a:chExt cx="7070014" cy="2655627"/>
          </a:xfrm>
        </p:grpSpPr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5E4485F8-8F0C-AE13-4151-29BF70283B1C}"/>
                </a:ext>
              </a:extLst>
            </p:cNvPr>
            <p:cNvSpPr txBox="1">
              <a:spLocks/>
            </p:cNvSpPr>
            <p:nvPr/>
          </p:nvSpPr>
          <p:spPr>
            <a:xfrm>
              <a:off x="7097500" y="1993880"/>
              <a:ext cx="4120960" cy="1181833"/>
            </a:xfrm>
            <a:prstGeom prst="rect">
              <a:avLst/>
            </a:prstGeom>
          </p:spPr>
          <p:txBody>
            <a:bodyPr vert="horz">
              <a:normAutofit fontScale="77500" lnSpcReduction="20000"/>
            </a:bodyPr>
            <a:lstStyle>
              <a:lvl1pPr marL="64008" indent="0" algn="l" rtl="0" eaLnBrk="1" latinLnBrk="0" hangingPunct="1">
                <a:spcBef>
                  <a:spcPts val="300"/>
                </a:spcBef>
                <a:buClr>
                  <a:schemeClr val="accent3"/>
                </a:buClr>
                <a:buFont typeface="Georgia"/>
                <a:buNone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1" latinLnBrk="0" hangingPunct="1">
                <a:spcBef>
                  <a:spcPts val="300"/>
                </a:spcBef>
                <a:buClr>
                  <a:schemeClr val="accent2"/>
                </a:buClr>
                <a:buFont typeface="Georgia"/>
                <a:buNone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Emily Lynn</a:t>
              </a:r>
            </a:p>
            <a:p>
              <a:r>
                <a:rPr lang="en-US"/>
                <a:t>Data Scientist and Engineer</a:t>
              </a:r>
            </a:p>
            <a:p>
              <a:r>
                <a:rPr lang="en-US"/>
                <a:t>Slalom Consulting</a:t>
              </a:r>
            </a:p>
            <a:p>
              <a:r>
                <a:rPr lang="en-US"/>
                <a:t>emily.lynn@slalom.com</a:t>
              </a:r>
            </a:p>
          </p:txBody>
        </p:sp>
        <p:pic>
          <p:nvPicPr>
            <p:cNvPr id="1026" name="Picture 2" descr="Emily Lynn Profile Picture">
              <a:extLst>
                <a:ext uri="{FF2B5EF4-FFF2-40B4-BE49-F238E27FC236}">
                  <a16:creationId xmlns:a16="http://schemas.microsoft.com/office/drawing/2014/main" id="{D63260D7-78B8-7178-1749-374882C91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446" y="624475"/>
              <a:ext cx="2655627" cy="2655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32FEF4-FC46-F755-E3E9-A5A64A0E1EA7}"/>
              </a:ext>
            </a:extLst>
          </p:cNvPr>
          <p:cNvGrpSpPr/>
          <p:nvPr/>
        </p:nvGrpSpPr>
        <p:grpSpPr>
          <a:xfrm>
            <a:off x="341100" y="3854444"/>
            <a:ext cx="6462973" cy="2655627"/>
            <a:chOff x="341100" y="525038"/>
            <a:chExt cx="6462973" cy="2655627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2D48CA24-34DF-27D9-5786-91022F258F5B}"/>
                </a:ext>
              </a:extLst>
            </p:cNvPr>
            <p:cNvSpPr txBox="1">
              <a:spLocks/>
            </p:cNvSpPr>
            <p:nvPr/>
          </p:nvSpPr>
          <p:spPr>
            <a:xfrm>
              <a:off x="341100" y="1852852"/>
              <a:ext cx="3575807" cy="1181833"/>
            </a:xfrm>
            <a:prstGeom prst="rect">
              <a:avLst/>
            </a:prstGeom>
          </p:spPr>
          <p:txBody>
            <a:bodyPr vert="horz">
              <a:normAutofit fontScale="77500" lnSpcReduction="20000"/>
            </a:bodyPr>
            <a:lstStyle>
              <a:lvl1pPr marL="64008" indent="0" algn="l" rtl="0" eaLnBrk="1" latinLnBrk="0" hangingPunct="1">
                <a:spcBef>
                  <a:spcPts val="300"/>
                </a:spcBef>
                <a:buClr>
                  <a:schemeClr val="accent3"/>
                </a:buClr>
                <a:buFont typeface="Georgia"/>
                <a:buNone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1" latinLnBrk="0" hangingPunct="1">
                <a:spcBef>
                  <a:spcPts val="300"/>
                </a:spcBef>
                <a:buClr>
                  <a:schemeClr val="accent2"/>
                </a:buClr>
                <a:buFont typeface="Georgia"/>
                <a:buNone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None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Eric Lynn</a:t>
              </a:r>
            </a:p>
            <a:p>
              <a:r>
                <a:rPr lang="en-US"/>
                <a:t>Developer and Architect</a:t>
              </a:r>
            </a:p>
            <a:p>
              <a:r>
                <a:rPr lang="en-US"/>
                <a:t>DeltaPoint Solutions</a:t>
              </a:r>
            </a:p>
            <a:p>
              <a:r>
                <a:rPr lang="en-US"/>
                <a:t>elynn@deltapointsolutions.com</a:t>
              </a:r>
            </a:p>
          </p:txBody>
        </p:sp>
        <p:pic>
          <p:nvPicPr>
            <p:cNvPr id="5" name="Picture 4" descr="DELTA">
              <a:extLst>
                <a:ext uri="{FF2B5EF4-FFF2-40B4-BE49-F238E27FC236}">
                  <a16:creationId xmlns:a16="http://schemas.microsoft.com/office/drawing/2014/main" id="{A0D2BD75-31D3-F2AF-35F1-4E198644B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34" y="742913"/>
              <a:ext cx="2517504" cy="599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ric Lynn Profile Picture">
              <a:extLst>
                <a:ext uri="{FF2B5EF4-FFF2-40B4-BE49-F238E27FC236}">
                  <a16:creationId xmlns:a16="http://schemas.microsoft.com/office/drawing/2014/main" id="{B222E994-D8BE-203C-2BBC-067E1CD98C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48446" y="525038"/>
              <a:ext cx="2655627" cy="2655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331C9F6-07E0-1131-EC30-3A8AF768C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3271" y="1039885"/>
            <a:ext cx="2057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n a hill with a large planet in the background&#10;&#10;Description automatically generated">
            <a:extLst>
              <a:ext uri="{FF2B5EF4-FFF2-40B4-BE49-F238E27FC236}">
                <a16:creationId xmlns:a16="http://schemas.microsoft.com/office/drawing/2014/main" id="{C3853616-9B50-164C-9314-9A4C5EF8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E31CD-89E9-0EA7-45F5-9BE7C9900119}"/>
              </a:ext>
            </a:extLst>
          </p:cNvPr>
          <p:cNvSpPr txBox="1"/>
          <p:nvPr/>
        </p:nvSpPr>
        <p:spPr>
          <a:xfrm>
            <a:off x="1112520" y="1000884"/>
            <a:ext cx="10361813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Aller"/>
              </a:rPr>
              <a:t>The Developer and the Data Scientist</a:t>
            </a:r>
            <a:endParaRPr lang="id-ID" sz="8000">
              <a:solidFill>
                <a:schemeClr val="bg1"/>
              </a:solidFill>
              <a:latin typeface="Aller"/>
            </a:endParaRPr>
          </a:p>
        </p:txBody>
      </p:sp>
    </p:spTree>
    <p:extLst>
      <p:ext uri="{BB962C8B-B14F-4D97-AF65-F5344CB8AC3E}">
        <p14:creationId xmlns:p14="http://schemas.microsoft.com/office/powerpoint/2010/main" val="4214254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5">
                  <a:alpha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1224760" y="1746253"/>
            <a:ext cx="9742480" cy="3365501"/>
            <a:chOff x="1224760" y="1746250"/>
            <a:chExt cx="9742480" cy="3365500"/>
          </a:xfrm>
        </p:grpSpPr>
        <p:sp>
          <p:nvSpPr>
            <p:cNvPr id="7" name="TextBox 6"/>
            <p:cNvSpPr txBox="1"/>
            <p:nvPr/>
          </p:nvSpPr>
          <p:spPr>
            <a:xfrm>
              <a:off x="3397186" y="2105561"/>
              <a:ext cx="5397631" cy="2646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600" b="1">
                  <a:solidFill>
                    <a:schemeClr val="bg1">
                      <a:lumMod val="85000"/>
                      <a:alpha val="19000"/>
                    </a:schemeClr>
                  </a:solidFill>
                  <a:latin typeface="Aller" panose="02000503030000020004" pitchFamily="2" charset="0"/>
                </a:rPr>
                <a:t>Q &amp; A</a:t>
              </a:r>
              <a:endParaRPr lang="id-ID" sz="16600" b="1">
                <a:solidFill>
                  <a:schemeClr val="bg1">
                    <a:lumMod val="85000"/>
                    <a:alpha val="19000"/>
                  </a:schemeClr>
                </a:solidFill>
                <a:latin typeface="Aller" panose="02000503030000020004" pitchFamily="2" charset="0"/>
              </a:endParaRPr>
            </a:p>
          </p:txBody>
        </p:sp>
        <p:sp>
          <p:nvSpPr>
            <p:cNvPr id="13" name="Half Frame 12"/>
            <p:cNvSpPr/>
            <p:nvPr/>
          </p:nvSpPr>
          <p:spPr>
            <a:xfrm>
              <a:off x="1224760" y="1746250"/>
              <a:ext cx="903280" cy="903280"/>
            </a:xfrm>
            <a:prstGeom prst="halfFrame">
              <a:avLst>
                <a:gd name="adj1" fmla="val 20431"/>
                <a:gd name="adj2" fmla="val 21661"/>
              </a:avLst>
            </a:pr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85000"/>
                    <a:alpha val="20000"/>
                  </a:schemeClr>
                </a:solidFill>
              </a:endParaRPr>
            </a:p>
          </p:txBody>
        </p:sp>
        <p:sp>
          <p:nvSpPr>
            <p:cNvPr id="14" name="Half Frame 13"/>
            <p:cNvSpPr/>
            <p:nvPr/>
          </p:nvSpPr>
          <p:spPr>
            <a:xfrm flipH="1" flipV="1">
              <a:off x="10063960" y="4208470"/>
              <a:ext cx="903280" cy="903280"/>
            </a:xfrm>
            <a:prstGeom prst="halfFrame">
              <a:avLst>
                <a:gd name="adj1" fmla="val 20431"/>
                <a:gd name="adj2" fmla="val 21661"/>
              </a:avLst>
            </a:pr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85000"/>
                    <a:alpha val="20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7967" y="2967336"/>
            <a:ext cx="1996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 Q &amp; A</a:t>
            </a:r>
            <a:endParaRPr lang="id-ID" sz="540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15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alf Frame 13"/>
          <p:cNvSpPr/>
          <p:nvPr/>
        </p:nvSpPr>
        <p:spPr>
          <a:xfrm>
            <a:off x="236027" y="24342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flipH="1" flipV="1">
            <a:off x="11052693" y="577891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0569" y="1397124"/>
            <a:ext cx="7032124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>
                <a:solidFill>
                  <a:schemeClr val="accent5">
                    <a:lumMod val="75000"/>
                  </a:schemeClr>
                </a:solidFill>
                <a:latin typeface="Aller"/>
              </a:rPr>
              <a:t>The Developer and the Data Scientist</a:t>
            </a:r>
            <a:endParaRPr lang="id-ID" sz="8000">
              <a:solidFill>
                <a:schemeClr val="accent5">
                  <a:lumMod val="75000"/>
                </a:schemeClr>
              </a:solidFill>
              <a:latin typeface="Aller"/>
            </a:endParaRPr>
          </a:p>
        </p:txBody>
      </p:sp>
      <p:pic>
        <p:nvPicPr>
          <p:cNvPr id="6" name="Picture 5" descr="A couple of people standing on a mountain&#10;&#10;Description automatically generated">
            <a:extLst>
              <a:ext uri="{FF2B5EF4-FFF2-40B4-BE49-F238E27FC236}">
                <a16:creationId xmlns:a16="http://schemas.microsoft.com/office/drawing/2014/main" id="{FCA84697-63A5-1D46-E816-DE6E34F3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7CB5E4-B1E5-E9E3-2031-E08443660C35}"/>
              </a:ext>
            </a:extLst>
          </p:cNvPr>
          <p:cNvSpPr txBox="1"/>
          <p:nvPr/>
        </p:nvSpPr>
        <p:spPr>
          <a:xfrm>
            <a:off x="5204422" y="5848120"/>
            <a:ext cx="4921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 AI has been harmed during the making of this presentation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DC2DF-97B4-8A9D-3B61-471D83532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590" y="5848120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48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volution doesn't proceed in a straight line – so why draw it that way?">
            <a:extLst>
              <a:ext uri="{FF2B5EF4-FFF2-40B4-BE49-F238E27FC236}">
                <a16:creationId xmlns:a16="http://schemas.microsoft.com/office/drawing/2014/main" id="{45E5BA58-C62A-508F-790B-3391CC0D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924050"/>
            <a:ext cx="88201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AF6BB-8ACF-DD48-4CE2-4B047BA9C058}"/>
              </a:ext>
            </a:extLst>
          </p:cNvPr>
          <p:cNvSpPr txBox="1"/>
          <p:nvPr/>
        </p:nvSpPr>
        <p:spPr>
          <a:xfrm>
            <a:off x="2066558" y="768702"/>
            <a:ext cx="58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CSV</a:t>
            </a:r>
            <a:endParaRPr lang="id-ID" sz="200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951A0-6449-46F5-C40F-E6B637026A3F}"/>
              </a:ext>
            </a:extLst>
          </p:cNvPr>
          <p:cNvSpPr txBox="1"/>
          <p:nvPr/>
        </p:nvSpPr>
        <p:spPr>
          <a:xfrm>
            <a:off x="4044278" y="768701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INI</a:t>
            </a:r>
            <a:endParaRPr lang="id-ID" sz="200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F8D35-45A1-5CD4-A072-1F6956BAEEF6}"/>
              </a:ext>
            </a:extLst>
          </p:cNvPr>
          <p:cNvSpPr txBox="1"/>
          <p:nvPr/>
        </p:nvSpPr>
        <p:spPr>
          <a:xfrm>
            <a:off x="5773637" y="763051"/>
            <a:ext cx="644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XML</a:t>
            </a:r>
          </a:p>
          <a:p>
            <a:pPr algn="ctr"/>
            <a:endParaRPr lang="id-ID" sz="200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45C0D-8167-E07E-4429-CAE40A86AE5F}"/>
              </a:ext>
            </a:extLst>
          </p:cNvPr>
          <p:cNvSpPr txBox="1"/>
          <p:nvPr/>
        </p:nvSpPr>
        <p:spPr>
          <a:xfrm>
            <a:off x="7334812" y="770669"/>
            <a:ext cx="766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YAML</a:t>
            </a:r>
          </a:p>
          <a:p>
            <a:pPr algn="ctr"/>
            <a:endParaRPr lang="id-ID" sz="200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4E3F7-BB39-8543-00F3-260ACEB05A8B}"/>
              </a:ext>
            </a:extLst>
          </p:cNvPr>
          <p:cNvSpPr txBox="1"/>
          <p:nvPr/>
        </p:nvSpPr>
        <p:spPr>
          <a:xfrm>
            <a:off x="9209811" y="763050"/>
            <a:ext cx="720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JSON</a:t>
            </a:r>
          </a:p>
          <a:p>
            <a:pPr algn="ctr"/>
            <a:endParaRPr lang="id-ID" sz="200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68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B93C6-C15E-34AB-ABFB-D2AFAE435B4B}"/>
              </a:ext>
            </a:extLst>
          </p:cNvPr>
          <p:cNvSpPr txBox="1"/>
          <p:nvPr/>
        </p:nvSpPr>
        <p:spPr>
          <a:xfrm>
            <a:off x="5923128" y="3193575"/>
            <a:ext cx="524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A Complete Guide to </a:t>
            </a:r>
            <a:r>
              <a:rPr lang="en-US" err="1">
                <a:hlinkClick r:id="rId3"/>
              </a:rPr>
              <a:t>LangChain</a:t>
            </a:r>
            <a:r>
              <a:rPr lang="en-US">
                <a:hlinkClick r:id="rId3"/>
              </a:rPr>
              <a:t> in JavaScript| by Let's Code Future | </a:t>
            </a:r>
            <a:r>
              <a:rPr lang="en-US" err="1">
                <a:hlinkClick r:id="rId3"/>
              </a:rPr>
              <a:t>Stackademic</a:t>
            </a:r>
            <a:endParaRPr lang="en-US"/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3D620DA8-2019-815D-95B5-967BCD538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1" y="1273791"/>
            <a:ext cx="4679738" cy="50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3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riding a horse on a sand dune&#10;&#10;Description automatically generated">
            <a:extLst>
              <a:ext uri="{FF2B5EF4-FFF2-40B4-BE49-F238E27FC236}">
                <a16:creationId xmlns:a16="http://schemas.microsoft.com/office/drawing/2014/main" id="{523323C7-F229-9035-A613-5DD0D3B38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2" b="62751"/>
          <a:stretch/>
        </p:blipFill>
        <p:spPr>
          <a:xfrm>
            <a:off x="0" y="0"/>
            <a:ext cx="12192000" cy="1606589"/>
          </a:xfrm>
          <a:prstGeom prst="rect">
            <a:avLst/>
          </a:prstGeom>
        </p:spPr>
      </p:pic>
      <p:sp>
        <p:nvSpPr>
          <p:cNvPr id="14" name="Half Frame 13"/>
          <p:cNvSpPr/>
          <p:nvPr/>
        </p:nvSpPr>
        <p:spPr>
          <a:xfrm>
            <a:off x="236027" y="243425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flipH="1" flipV="1">
            <a:off x="11052693" y="577891"/>
            <a:ext cx="903280" cy="903280"/>
          </a:xfrm>
          <a:prstGeom prst="halfFrame">
            <a:avLst>
              <a:gd name="adj1" fmla="val 20431"/>
              <a:gd name="adj2" fmla="val 21661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85000"/>
                  <a:alpha val="2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6077" y="2328302"/>
            <a:ext cx="9799845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>
                <a:solidFill>
                  <a:schemeClr val="accent5">
                    <a:lumMod val="75000"/>
                  </a:schemeClr>
                </a:solidFill>
                <a:latin typeface="Aller"/>
              </a:rPr>
              <a:t>The Developer and the Data Scientist</a:t>
            </a:r>
            <a:endParaRPr lang="id-ID" sz="8000">
              <a:solidFill>
                <a:schemeClr val="accent5">
                  <a:lumMod val="75000"/>
                </a:schemeClr>
              </a:solidFill>
              <a:latin typeface="All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F8886-5A92-16B3-BCD3-636DC0271DF9}"/>
              </a:ext>
            </a:extLst>
          </p:cNvPr>
          <p:cNvSpPr txBox="1"/>
          <p:nvPr/>
        </p:nvSpPr>
        <p:spPr>
          <a:xfrm>
            <a:off x="3705698" y="6029997"/>
            <a:ext cx="4921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 AI has been harmed during the making of this presentation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7537C-C089-1430-6383-6ED8720C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66" y="6029997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35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New Risks/Limitations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2261D1F8-4045-9D5D-00A1-9B31080BC9CC}"/>
              </a:ext>
            </a:extLst>
          </p:cNvPr>
          <p:cNvSpPr/>
          <p:nvPr/>
        </p:nvSpPr>
        <p:spPr>
          <a:xfrm>
            <a:off x="2890349" y="1182806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02383-A919-07E7-E219-BBA490F6835F}"/>
              </a:ext>
            </a:extLst>
          </p:cNvPr>
          <p:cNvSpPr/>
          <p:nvPr/>
        </p:nvSpPr>
        <p:spPr>
          <a:xfrm>
            <a:off x="4416591" y="1629522"/>
            <a:ext cx="47972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Privacy, security, bias, hallucinations, etc.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CAE98-4B1A-35B4-BC20-92C482C6EEED}"/>
              </a:ext>
            </a:extLst>
          </p:cNvPr>
          <p:cNvSpPr/>
          <p:nvPr/>
        </p:nvSpPr>
        <p:spPr>
          <a:xfrm>
            <a:off x="4416593" y="3295115"/>
            <a:ext cx="45968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Managing open loops in your workflow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AD116-1204-59F4-7622-701C1698FDB9}"/>
              </a:ext>
            </a:extLst>
          </p:cNvPr>
          <p:cNvSpPr/>
          <p:nvPr/>
        </p:nvSpPr>
        <p:spPr>
          <a:xfrm>
            <a:off x="4416594" y="4960707"/>
            <a:ext cx="61828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Using data science power is </a:t>
            </a:r>
            <a:r>
              <a:rPr lang="en-US" sz="2200" u="sng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not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free ($$ and time)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 descr="Two people in clothing walking through a yellow circle&#10;&#10;Description automatically generated">
            <a:extLst>
              <a:ext uri="{FF2B5EF4-FFF2-40B4-BE49-F238E27FC236}">
                <a16:creationId xmlns:a16="http://schemas.microsoft.com/office/drawing/2014/main" id="{DA27812E-A0B5-89F3-2EBD-A35CC4A8F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1" y="2781551"/>
            <a:ext cx="2944400" cy="16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C77DA2-4622-78B7-33D1-089F91F188D8}"/>
              </a:ext>
            </a:extLst>
          </p:cNvPr>
          <p:cNvSpPr txBox="1"/>
          <p:nvPr/>
        </p:nvSpPr>
        <p:spPr>
          <a:xfrm>
            <a:off x="291153" y="6286500"/>
            <a:ext cx="1074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https://devblogs.microsoft.com/azure-sql/announcing-eap-native-vector-support-in-azure-sql-database/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3BEBF-A54E-A86C-7BDE-39D50021087E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Vectors coming to Azure SQL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C162E5-85FE-97DF-5386-AFA4DA01FC13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DEDAA-32B7-672F-C9F5-A7A9CD8AAF82}"/>
              </a:ext>
            </a:extLst>
          </p:cNvPr>
          <p:cNvSpPr txBox="1"/>
          <p:nvPr/>
        </p:nvSpPr>
        <p:spPr>
          <a:xfrm>
            <a:off x="1796955" y="1529898"/>
            <a:ext cx="85980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63B456"/>
                </a:solidFill>
                <a:effectLst/>
                <a:highlight>
                  <a:srgbClr val="2F2F2F"/>
                </a:highlight>
                <a:latin typeface="SFMono-Regular"/>
              </a:rPr>
              <a:t>--Assuming you have a stored procedure to get embeddings for a given text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</a:p>
          <a:p>
            <a:endParaRPr lang="en-US">
              <a:solidFill>
                <a:srgbClr val="FFFFFF"/>
              </a:solidFill>
              <a:highlight>
                <a:srgbClr val="2F2F2F"/>
              </a:highlight>
              <a:latin typeface="SFMono-Regular"/>
            </a:endParaRPr>
          </a:p>
          <a:p>
            <a:r>
              <a:rPr lang="en-US" b="1" i="0">
                <a:solidFill>
                  <a:srgbClr val="569CD6"/>
                </a:solidFill>
                <a:effectLst/>
                <a:highlight>
                  <a:srgbClr val="2F2F2F"/>
                </a:highlight>
                <a:latin typeface="SFMono-Regular"/>
              </a:rPr>
              <a:t>DECLARE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0" i="0">
                <a:solidFill>
                  <a:srgbClr val="EB7474"/>
                </a:solidFill>
                <a:effectLst/>
                <a:highlight>
                  <a:srgbClr val="2F2F2F"/>
                </a:highlight>
                <a:latin typeface="SFMono-Regular"/>
              </a:rPr>
              <a:t>@e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0" i="0">
                <a:solidFill>
                  <a:srgbClr val="01CFFF"/>
                </a:solidFill>
                <a:effectLst/>
                <a:highlight>
                  <a:srgbClr val="2F2F2F"/>
                </a:highlight>
                <a:latin typeface="SFMono-Regular"/>
              </a:rPr>
              <a:t>VARBINARY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(</a:t>
            </a:r>
            <a:r>
              <a:rPr lang="en-US" b="0" i="0">
                <a:solidFill>
                  <a:srgbClr val="B5CEA8"/>
                </a:solidFill>
                <a:effectLst/>
                <a:highlight>
                  <a:srgbClr val="2F2F2F"/>
                </a:highlight>
                <a:latin typeface="SFMono-Regular"/>
              </a:rPr>
              <a:t>8000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); </a:t>
            </a:r>
          </a:p>
          <a:p>
            <a:endParaRPr lang="en-US">
              <a:solidFill>
                <a:srgbClr val="FFFFFF"/>
              </a:solidFill>
              <a:highlight>
                <a:srgbClr val="2F2F2F"/>
              </a:highlight>
              <a:latin typeface="SFMono-Regular"/>
            </a:endParaRPr>
          </a:p>
          <a:p>
            <a:r>
              <a:rPr lang="en-US" b="1" i="0">
                <a:solidFill>
                  <a:srgbClr val="569CD6"/>
                </a:solidFill>
                <a:effectLst/>
                <a:highlight>
                  <a:srgbClr val="2F2F2F"/>
                </a:highlight>
                <a:latin typeface="SFMono-Regular"/>
              </a:rPr>
              <a:t>EXEC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dbo.GET_EMBEDDINGS </a:t>
            </a:r>
            <a:r>
              <a:rPr lang="en-US" b="0" i="0">
                <a:solidFill>
                  <a:srgbClr val="EB7474"/>
                </a:solidFill>
                <a:effectLst/>
                <a:highlight>
                  <a:srgbClr val="2F2F2F"/>
                </a:highlight>
                <a:latin typeface="SFMono-Regular"/>
              </a:rPr>
              <a:t>@model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0" i="0">
                <a:solidFill>
                  <a:srgbClr val="EB7474"/>
                </a:solidFill>
                <a:effectLst/>
                <a:highlight>
                  <a:srgbClr val="2F2F2F"/>
                </a:highlight>
                <a:latin typeface="SFMono-Regular"/>
              </a:rPr>
              <a:t>=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0" i="0">
                <a:solidFill>
                  <a:srgbClr val="CE9178"/>
                </a:solidFill>
                <a:effectLst/>
                <a:highlight>
                  <a:srgbClr val="2F2F2F"/>
                </a:highlight>
                <a:latin typeface="SFMono-Regular"/>
              </a:rPr>
              <a:t>'&lt;yourmodeldeploymentname&gt;’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, </a:t>
            </a:r>
          </a:p>
          <a:p>
            <a:r>
              <a:rPr lang="en-US">
                <a:solidFill>
                  <a:srgbClr val="FFFFFF"/>
                </a:solidFill>
                <a:highlight>
                  <a:srgbClr val="2F2F2F"/>
                </a:highlight>
                <a:latin typeface="SFMono-Regular"/>
              </a:rPr>
              <a:t>			</a:t>
            </a:r>
            <a:r>
              <a:rPr lang="en-US" b="0" i="0">
                <a:solidFill>
                  <a:srgbClr val="EB7474"/>
                </a:solidFill>
                <a:effectLst/>
                <a:highlight>
                  <a:srgbClr val="2F2F2F"/>
                </a:highlight>
                <a:latin typeface="SFMono-Regular"/>
              </a:rPr>
              <a:t>@text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0" i="0">
                <a:solidFill>
                  <a:srgbClr val="EB7474"/>
                </a:solidFill>
                <a:effectLst/>
                <a:highlight>
                  <a:srgbClr val="2F2F2F"/>
                </a:highlight>
                <a:latin typeface="SFMono-Regular"/>
              </a:rPr>
              <a:t>=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0" i="0">
                <a:solidFill>
                  <a:srgbClr val="CE9178"/>
                </a:solidFill>
                <a:effectLst/>
                <a:highlight>
                  <a:srgbClr val="2F2F2F"/>
                </a:highlight>
                <a:latin typeface="SFMono-Regular"/>
              </a:rPr>
              <a:t>'healthy options instead of coke’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, </a:t>
            </a:r>
          </a:p>
          <a:p>
            <a:r>
              <a:rPr lang="en-US">
                <a:solidFill>
                  <a:srgbClr val="FFFFFF"/>
                </a:solidFill>
                <a:highlight>
                  <a:srgbClr val="2F2F2F"/>
                </a:highlight>
                <a:latin typeface="SFMono-Regular"/>
              </a:rPr>
              <a:t>			</a:t>
            </a:r>
            <a:r>
              <a:rPr lang="en-US" b="0" i="0">
                <a:solidFill>
                  <a:srgbClr val="EB7474"/>
                </a:solidFill>
                <a:effectLst/>
                <a:highlight>
                  <a:srgbClr val="2F2F2F"/>
                </a:highlight>
                <a:latin typeface="SFMono-Regular"/>
              </a:rPr>
              <a:t>@embedding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0" i="0">
                <a:solidFill>
                  <a:srgbClr val="EB7474"/>
                </a:solidFill>
                <a:effectLst/>
                <a:highlight>
                  <a:srgbClr val="2F2F2F"/>
                </a:highlight>
                <a:latin typeface="SFMono-Regular"/>
              </a:rPr>
              <a:t>=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0" i="0">
                <a:solidFill>
                  <a:srgbClr val="EB7474"/>
                </a:solidFill>
                <a:effectLst/>
                <a:highlight>
                  <a:srgbClr val="2F2F2F"/>
                </a:highlight>
                <a:latin typeface="SFMono-Regular"/>
              </a:rPr>
              <a:t>@e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OUTPUT; </a:t>
            </a:r>
          </a:p>
          <a:p>
            <a:endParaRPr lang="en-US">
              <a:solidFill>
                <a:srgbClr val="FFFFFF"/>
              </a:solidFill>
              <a:highlight>
                <a:srgbClr val="2F2F2F"/>
              </a:highlight>
              <a:latin typeface="SFMono-Regular"/>
            </a:endParaRPr>
          </a:p>
          <a:p>
            <a:r>
              <a:rPr lang="en-US" b="1" i="0">
                <a:solidFill>
                  <a:srgbClr val="569CD6"/>
                </a:solidFill>
                <a:effectLst/>
                <a:highlight>
                  <a:srgbClr val="2F2F2F"/>
                </a:highlight>
                <a:latin typeface="SFMono-Regular"/>
              </a:rPr>
              <a:t>SELECT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TOP(</a:t>
            </a:r>
            <a:r>
              <a:rPr lang="en-US" b="0" i="0">
                <a:solidFill>
                  <a:srgbClr val="B5CEA8"/>
                </a:solidFill>
                <a:effectLst/>
                <a:highlight>
                  <a:srgbClr val="2F2F2F"/>
                </a:highlight>
                <a:latin typeface="SFMono-Regular"/>
              </a:rPr>
              <a:t>10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) 	ProductId, </a:t>
            </a:r>
          </a:p>
          <a:p>
            <a:r>
              <a:rPr lang="en-US">
                <a:solidFill>
                  <a:srgbClr val="FFFFFF"/>
                </a:solidFill>
                <a:highlight>
                  <a:srgbClr val="2F2F2F"/>
                </a:highlight>
                <a:latin typeface="SFMono-Regular"/>
              </a:rPr>
              <a:t>		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Summary, </a:t>
            </a:r>
          </a:p>
          <a:p>
            <a:r>
              <a:rPr lang="en-US">
                <a:solidFill>
                  <a:srgbClr val="FFFFFF"/>
                </a:solidFill>
                <a:highlight>
                  <a:srgbClr val="2F2F2F"/>
                </a:highlight>
                <a:latin typeface="SFMono-Regular"/>
              </a:rPr>
              <a:t>		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Text, </a:t>
            </a:r>
          </a:p>
          <a:p>
            <a:r>
              <a:rPr lang="en-US">
                <a:solidFill>
                  <a:srgbClr val="FFFFFF"/>
                </a:solidFill>
                <a:highlight>
                  <a:srgbClr val="2F2F2F"/>
                </a:highlight>
                <a:latin typeface="SFMono-Regular"/>
              </a:rPr>
              <a:t>		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VECTOR_DISTANCE(</a:t>
            </a:r>
            <a:r>
              <a:rPr lang="en-US" b="0" i="0">
                <a:solidFill>
                  <a:srgbClr val="CE9178"/>
                </a:solidFill>
                <a:effectLst/>
                <a:highlight>
                  <a:srgbClr val="2F2F2F"/>
                </a:highlight>
                <a:latin typeface="SFMono-Regular"/>
              </a:rPr>
              <a:t>'cosine'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, </a:t>
            </a:r>
            <a:r>
              <a:rPr lang="en-US" b="0" i="0">
                <a:solidFill>
                  <a:srgbClr val="EB7474"/>
                </a:solidFill>
                <a:effectLst/>
                <a:highlight>
                  <a:srgbClr val="2F2F2F"/>
                </a:highlight>
                <a:latin typeface="SFMono-Regular"/>
              </a:rPr>
              <a:t>@e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, VectorBinary) </a:t>
            </a:r>
          </a:p>
          <a:p>
            <a:r>
              <a:rPr lang="en-US" b="1" i="0">
                <a:solidFill>
                  <a:srgbClr val="569CD6"/>
                </a:solidFill>
                <a:effectLst/>
                <a:highlight>
                  <a:srgbClr val="2F2F2F"/>
                </a:highlight>
                <a:latin typeface="SFMono-Regular"/>
              </a:rPr>
              <a:t>AS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Distance </a:t>
            </a:r>
          </a:p>
          <a:p>
            <a:r>
              <a:rPr lang="en-US" b="1" i="0">
                <a:solidFill>
                  <a:srgbClr val="569CD6"/>
                </a:solidFill>
                <a:effectLst/>
                <a:highlight>
                  <a:srgbClr val="2F2F2F"/>
                </a:highlight>
                <a:latin typeface="SFMono-Regular"/>
              </a:rPr>
              <a:t>FROM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dbo.FineFoodReviews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1" i="0">
                <a:solidFill>
                  <a:srgbClr val="569CD6"/>
                </a:solidFill>
                <a:effectLst/>
                <a:highlight>
                  <a:srgbClr val="2F2F2F"/>
                </a:highlight>
                <a:latin typeface="SFMono-Regular"/>
              </a:rPr>
              <a:t>ORDER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</a:t>
            </a:r>
            <a:r>
              <a:rPr lang="en-US" b="1" i="0">
                <a:solidFill>
                  <a:srgbClr val="569CD6"/>
                </a:solidFill>
                <a:effectLst/>
                <a:highlight>
                  <a:srgbClr val="2F2F2F"/>
                </a:highlight>
                <a:latin typeface="SFMono-Regular"/>
              </a:rPr>
              <a:t>BY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F2F2F"/>
                </a:highlight>
                <a:latin typeface="SFMono-Regular"/>
              </a:rPr>
              <a:t> Distance;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80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C77DA2-4622-78B7-33D1-089F91F188D8}"/>
              </a:ext>
            </a:extLst>
          </p:cNvPr>
          <p:cNvSpPr txBox="1"/>
          <p:nvPr/>
        </p:nvSpPr>
        <p:spPr>
          <a:xfrm>
            <a:off x="291153" y="6286500"/>
            <a:ext cx="1074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Source: https://devblogs.microsoft.com/azure-sql/announcing-eap-native-vector-support-in-azure-sql-database/</a:t>
            </a:r>
          </a:p>
        </p:txBody>
      </p:sp>
      <p:pic>
        <p:nvPicPr>
          <p:cNvPr id="8194" name="Picture 2" descr="Image Screenshot 2024 05 16 183942">
            <a:extLst>
              <a:ext uri="{FF2B5EF4-FFF2-40B4-BE49-F238E27FC236}">
                <a16:creationId xmlns:a16="http://schemas.microsoft.com/office/drawing/2014/main" id="{BED010CE-D1B0-DDD6-7BA8-28D3607F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285875"/>
            <a:ext cx="91059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83BEBF-A54E-A86C-7BDE-39D50021087E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Vectors coming to Azure SQL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C162E5-85FE-97DF-5386-AFA4DA01FC13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1061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ovie&#10;&#10;Description automatically generated">
            <a:extLst>
              <a:ext uri="{FF2B5EF4-FFF2-40B4-BE49-F238E27FC236}">
                <a16:creationId xmlns:a16="http://schemas.microsoft.com/office/drawing/2014/main" id="{191CC1F9-A4AC-2034-582C-789626BF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48" y="0"/>
            <a:ext cx="6989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3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FA207E2-1997-1A56-A84B-14DCA6646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142" y="1722817"/>
            <a:ext cx="6639716" cy="341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66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1">
                  <a:alpha val="75000"/>
                </a:schemeClr>
              </a:gs>
              <a:gs pos="100000">
                <a:schemeClr val="accent5">
                  <a:alpha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1224760" y="1746253"/>
            <a:ext cx="9742480" cy="3365501"/>
            <a:chOff x="1224760" y="1746250"/>
            <a:chExt cx="9742480" cy="3365500"/>
          </a:xfrm>
        </p:grpSpPr>
        <p:sp>
          <p:nvSpPr>
            <p:cNvPr id="7" name="TextBox 6"/>
            <p:cNvSpPr txBox="1"/>
            <p:nvPr/>
          </p:nvSpPr>
          <p:spPr>
            <a:xfrm>
              <a:off x="3397186" y="2105561"/>
              <a:ext cx="5397631" cy="2646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600" b="1">
                  <a:solidFill>
                    <a:schemeClr val="bg1">
                      <a:lumMod val="85000"/>
                      <a:alpha val="19000"/>
                    </a:schemeClr>
                  </a:solidFill>
                  <a:latin typeface="Aller" panose="02000503030000020004" pitchFamily="2" charset="0"/>
                </a:rPr>
                <a:t>Q &amp; A</a:t>
              </a:r>
              <a:endParaRPr lang="id-ID" sz="16600" b="1">
                <a:solidFill>
                  <a:schemeClr val="bg1">
                    <a:lumMod val="85000"/>
                    <a:alpha val="19000"/>
                  </a:schemeClr>
                </a:solidFill>
                <a:latin typeface="Aller" panose="02000503030000020004" pitchFamily="2" charset="0"/>
              </a:endParaRPr>
            </a:p>
          </p:txBody>
        </p:sp>
        <p:sp>
          <p:nvSpPr>
            <p:cNvPr id="13" name="Half Frame 12"/>
            <p:cNvSpPr/>
            <p:nvPr/>
          </p:nvSpPr>
          <p:spPr>
            <a:xfrm>
              <a:off x="1224760" y="1746250"/>
              <a:ext cx="903280" cy="903280"/>
            </a:xfrm>
            <a:prstGeom prst="halfFrame">
              <a:avLst>
                <a:gd name="adj1" fmla="val 20431"/>
                <a:gd name="adj2" fmla="val 21661"/>
              </a:avLst>
            </a:pr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85000"/>
                    <a:alpha val="20000"/>
                  </a:schemeClr>
                </a:solidFill>
              </a:endParaRPr>
            </a:p>
          </p:txBody>
        </p:sp>
        <p:sp>
          <p:nvSpPr>
            <p:cNvPr id="14" name="Half Frame 13"/>
            <p:cNvSpPr/>
            <p:nvPr/>
          </p:nvSpPr>
          <p:spPr>
            <a:xfrm flipH="1" flipV="1">
              <a:off x="10063960" y="4208470"/>
              <a:ext cx="903280" cy="903280"/>
            </a:xfrm>
            <a:prstGeom prst="halfFrame">
              <a:avLst>
                <a:gd name="adj1" fmla="val 20431"/>
                <a:gd name="adj2" fmla="val 21661"/>
              </a:avLst>
            </a:pr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85000"/>
                    <a:alpha val="20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75947" y="2967336"/>
            <a:ext cx="3880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</a:rPr>
              <a:t>Who is here?</a:t>
            </a:r>
            <a:endParaRPr lang="id-ID" sz="540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5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Data Science Power!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 descr="A person and person in armor&#10;&#10;Description automatically generated">
            <a:extLst>
              <a:ext uri="{FF2B5EF4-FFF2-40B4-BE49-F238E27FC236}">
                <a16:creationId xmlns:a16="http://schemas.microsoft.com/office/drawing/2014/main" id="{AB27411A-7076-7290-13DC-8E72BB393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79" y="1432793"/>
            <a:ext cx="9819026" cy="490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Data Science Power!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CED8A2BA-13FE-41D0-7910-54D57A0F287A}"/>
              </a:ext>
            </a:extLst>
          </p:cNvPr>
          <p:cNvSpPr/>
          <p:nvPr/>
        </p:nvSpPr>
        <p:spPr>
          <a:xfrm>
            <a:off x="2475908" y="1287439"/>
            <a:ext cx="1398851" cy="4666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looking to the side&#10;&#10;Description automatically generated">
            <a:extLst>
              <a:ext uri="{FF2B5EF4-FFF2-40B4-BE49-F238E27FC236}">
                <a16:creationId xmlns:a16="http://schemas.microsoft.com/office/drawing/2014/main" id="{1F8D3FE4-9DC9-849E-6CC1-D7207EB18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0251" y="1364776"/>
            <a:ext cx="2021575" cy="4492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8F5575-4A8C-8D7D-F7B2-17CED10DAB81}"/>
              </a:ext>
            </a:extLst>
          </p:cNvPr>
          <p:cNvSpPr/>
          <p:nvPr/>
        </p:nvSpPr>
        <p:spPr>
          <a:xfrm>
            <a:off x="3800815" y="1788683"/>
            <a:ext cx="23598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Hidden/Mysterious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08680-C24C-393E-BAAF-9499519A933A}"/>
              </a:ext>
            </a:extLst>
          </p:cNvPr>
          <p:cNvSpPr/>
          <p:nvPr/>
        </p:nvSpPr>
        <p:spPr>
          <a:xfrm>
            <a:off x="3800817" y="2842401"/>
            <a:ext cx="4265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Much more powerful than expected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E7A90-AF0F-4FF7-EB53-215EA4C36DB1}"/>
              </a:ext>
            </a:extLst>
          </p:cNvPr>
          <p:cNvSpPr/>
          <p:nvPr/>
        </p:nvSpPr>
        <p:spPr>
          <a:xfrm>
            <a:off x="3800819" y="3896119"/>
            <a:ext cx="40134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Seems magical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FDA2D9-494E-E511-0816-384613507867}"/>
              </a:ext>
            </a:extLst>
          </p:cNvPr>
          <p:cNvSpPr/>
          <p:nvPr/>
        </p:nvSpPr>
        <p:spPr>
          <a:xfrm>
            <a:off x="3800815" y="4949837"/>
            <a:ext cx="57747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Might be dangerous if fully unleashed!</a:t>
            </a:r>
            <a:endParaRPr lang="id-ID" sz="22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894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Data Science Power!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 descr="A person looking to the side&#10;&#10;Description automatically generated">
            <a:extLst>
              <a:ext uri="{FF2B5EF4-FFF2-40B4-BE49-F238E27FC236}">
                <a16:creationId xmlns:a16="http://schemas.microsoft.com/office/drawing/2014/main" id="{1F8D3FE4-9DC9-849E-6CC1-D7207EB18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91552" y="1392072"/>
            <a:ext cx="2021575" cy="4492388"/>
          </a:xfrm>
          <a:prstGeom prst="rect">
            <a:avLst/>
          </a:prstGeom>
        </p:spPr>
      </p:pic>
      <p:pic>
        <p:nvPicPr>
          <p:cNvPr id="11" name="Picture 2" descr="Emily Lynn Profile Picture">
            <a:extLst>
              <a:ext uri="{FF2B5EF4-FFF2-40B4-BE49-F238E27FC236}">
                <a16:creationId xmlns:a16="http://schemas.microsoft.com/office/drawing/2014/main" id="{C2F92E2E-275B-31CD-73E9-243ADF0F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36" y="2180320"/>
            <a:ext cx="2655627" cy="265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quals 11">
            <a:extLst>
              <a:ext uri="{FF2B5EF4-FFF2-40B4-BE49-F238E27FC236}">
                <a16:creationId xmlns:a16="http://schemas.microsoft.com/office/drawing/2014/main" id="{3216AA18-0DB1-B0E3-325B-2DE32C3A2760}"/>
              </a:ext>
            </a:extLst>
          </p:cNvPr>
          <p:cNvSpPr/>
          <p:nvPr/>
        </p:nvSpPr>
        <p:spPr>
          <a:xfrm>
            <a:off x="5545540" y="2906973"/>
            <a:ext cx="1346579" cy="1273791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7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BF4AD07-FCB0-4725-AAB7-722DA87B9DED}"/>
              </a:ext>
            </a:extLst>
          </p:cNvPr>
          <p:cNvSpPr txBox="1"/>
          <p:nvPr/>
        </p:nvSpPr>
        <p:spPr>
          <a:xfrm>
            <a:off x="769065" y="247486"/>
            <a:ext cx="1035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tx1">
                    <a:lumMod val="85000"/>
                    <a:lumOff val="15000"/>
                  </a:schemeClr>
                </a:solidFill>
                <a:latin typeface="Aller" panose="02000503030000020004" pitchFamily="2" charset="0"/>
                <a:ea typeface="Liberation Sans" panose="020B0604020202020204" pitchFamily="34" charset="0"/>
                <a:cs typeface="Liberation Sans" panose="020B0604020202020204" pitchFamily="34" charset="0"/>
              </a:rPr>
              <a:t>Data Science Power!</a:t>
            </a:r>
            <a:endParaRPr lang="id-ID" sz="4000" b="1">
              <a:solidFill>
                <a:schemeClr val="tx1">
                  <a:lumMod val="85000"/>
                  <a:lumOff val="15000"/>
                </a:schemeClr>
              </a:solidFill>
              <a:latin typeface="Aller" panose="02000503030000020004" pitchFamily="2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4B4429-603D-412E-B210-0561B0F76EA4}"/>
              </a:ext>
            </a:extLst>
          </p:cNvPr>
          <p:cNvSpPr/>
          <p:nvPr/>
        </p:nvSpPr>
        <p:spPr>
          <a:xfrm>
            <a:off x="890251" y="955374"/>
            <a:ext cx="315628" cy="45719"/>
          </a:xfrm>
          <a:prstGeom prst="roundRect">
            <a:avLst>
              <a:gd name="adj" fmla="val 9388"/>
            </a:avLst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3216AA18-0DB1-B0E3-325B-2DE32C3A2760}"/>
              </a:ext>
            </a:extLst>
          </p:cNvPr>
          <p:cNvSpPr/>
          <p:nvPr/>
        </p:nvSpPr>
        <p:spPr>
          <a:xfrm>
            <a:off x="5545540" y="2906973"/>
            <a:ext cx="1346579" cy="1273791"/>
          </a:xfrm>
          <a:prstGeom prst="mathEqual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A person with a microphone&#10;&#10;Description automatically generated">
            <a:extLst>
              <a:ext uri="{FF2B5EF4-FFF2-40B4-BE49-F238E27FC236}">
                <a16:creationId xmlns:a16="http://schemas.microsoft.com/office/drawing/2014/main" id="{4163AB93-D76A-2118-9F85-42AD85623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87" y="1778758"/>
            <a:ext cx="3217200" cy="4019266"/>
          </a:xfrm>
          <a:prstGeom prst="rect">
            <a:avLst/>
          </a:prstGeom>
        </p:spPr>
      </p:pic>
      <p:pic>
        <p:nvPicPr>
          <p:cNvPr id="8" name="Picture 4" descr="Eric Lynn Profile Picture">
            <a:extLst>
              <a:ext uri="{FF2B5EF4-FFF2-40B4-BE49-F238E27FC236}">
                <a16:creationId xmlns:a16="http://schemas.microsoft.com/office/drawing/2014/main" id="{1A5FCBDD-59EC-F9EC-2F8B-2320CE2FB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36345" y="2294050"/>
            <a:ext cx="2655627" cy="265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66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sca shade">
      <a:dk1>
        <a:sysClr val="windowText" lastClr="000000"/>
      </a:dk1>
      <a:lt1>
        <a:sysClr val="window" lastClr="FFFFFF"/>
      </a:lt1>
      <a:dk2>
        <a:srgbClr val="005250"/>
      </a:dk2>
      <a:lt2>
        <a:srgbClr val="E5DEDB"/>
      </a:lt2>
      <a:accent1>
        <a:srgbClr val="1BC1B7"/>
      </a:accent1>
      <a:accent2>
        <a:srgbClr val="AFEEEE"/>
      </a:accent2>
      <a:accent3>
        <a:srgbClr val="08E8DE"/>
      </a:accent3>
      <a:accent4>
        <a:srgbClr val="00CED1"/>
      </a:accent4>
      <a:accent5>
        <a:srgbClr val="248FDB"/>
      </a:accent5>
      <a:accent6>
        <a:srgbClr val="1C72AC"/>
      </a:accent6>
      <a:hlink>
        <a:srgbClr val="008080"/>
      </a:hlink>
      <a:folHlink>
        <a:srgbClr val="00B0A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81818DEA5ED648A3D6943121EAE9CE" ma:contentTypeVersion="8" ma:contentTypeDescription="Create a new document." ma:contentTypeScope="" ma:versionID="461f016173e93aef39e7de71abbd70dd">
  <xsd:schema xmlns:xsd="http://www.w3.org/2001/XMLSchema" xmlns:xs="http://www.w3.org/2001/XMLSchema" xmlns:p="http://schemas.microsoft.com/office/2006/metadata/properties" xmlns:ns2="9f015df9-3fb1-4476-b961-8bae3fa152fc" xmlns:ns3="26f5ab5f-c5c7-4448-8d36-1dfb1e219839" targetNamespace="http://schemas.microsoft.com/office/2006/metadata/properties" ma:root="true" ma:fieldsID="4f85e9a11c086ef2b242fb4d9e5fa3c3" ns2:_="" ns3:_="">
    <xsd:import namespace="9f015df9-3fb1-4476-b961-8bae3fa152fc"/>
    <xsd:import namespace="26f5ab5f-c5c7-4448-8d36-1dfb1e21983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15df9-3fb1-4476-b961-8bae3fa152f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f5ab5f-c5c7-4448-8d36-1dfb1e2198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273AC2-ABDA-4DCE-B5A2-2212B65072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60F033-9550-43CD-9C71-13B717FF572A}">
  <ds:schemaRefs>
    <ds:schemaRef ds:uri="26f5ab5f-c5c7-4448-8d36-1dfb1e219839"/>
    <ds:schemaRef ds:uri="9f015df9-3fb1-4476-b961-8bae3fa152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8977C4-88C3-4D3E-8EBE-8BBD779D3541}">
  <ds:schemaRefs>
    <ds:schemaRef ds:uri="26f5ab5f-c5c7-4448-8d36-1dfb1e219839"/>
    <ds:schemaRef ds:uri="9f015df9-3fb1-4476-b961-8bae3fa152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39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pratamayoga</dc:creator>
  <cp:revision>2</cp:revision>
  <cp:lastPrinted>2023-10-23T20:54:55Z</cp:lastPrinted>
  <dcterms:created xsi:type="dcterms:W3CDTF">2016-12-05T02:23:11Z</dcterms:created>
  <dcterms:modified xsi:type="dcterms:W3CDTF">2024-11-23T05:48:40Z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0x0101006881818DEA5ED648A3D6943121EAE9CE</vt:lpwstr>
  </property>
</Properties>
</file>